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handoutMasterIdLst>
    <p:handoutMasterId r:id="rId28"/>
  </p:handoutMasterIdLst>
  <p:sldIdLst>
    <p:sldId id="256" r:id="rId2"/>
    <p:sldId id="258" r:id="rId3"/>
    <p:sldId id="260" r:id="rId4"/>
    <p:sldId id="261" r:id="rId5"/>
    <p:sldId id="262" r:id="rId6"/>
    <p:sldId id="263" r:id="rId7"/>
    <p:sldId id="264" r:id="rId8"/>
    <p:sldId id="265" r:id="rId9"/>
    <p:sldId id="266" r:id="rId10"/>
    <p:sldId id="268" r:id="rId11"/>
    <p:sldId id="267" r:id="rId12"/>
    <p:sldId id="270" r:id="rId13"/>
    <p:sldId id="269" r:id="rId14"/>
    <p:sldId id="271" r:id="rId15"/>
    <p:sldId id="272" r:id="rId16"/>
    <p:sldId id="273" r:id="rId17"/>
    <p:sldId id="280" r:id="rId18"/>
    <p:sldId id="281" r:id="rId19"/>
    <p:sldId id="274" r:id="rId20"/>
    <p:sldId id="275" r:id="rId21"/>
    <p:sldId id="276" r:id="rId22"/>
    <p:sldId id="277" r:id="rId23"/>
    <p:sldId id="282" r:id="rId24"/>
    <p:sldId id="278" r:id="rId25"/>
    <p:sldId id="279" r:id="rId26"/>
  </p:sldIdLst>
  <p:sldSz cx="12801600" cy="9601200" type="A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125" d="100"/>
          <a:sy n="125" d="100"/>
        </p:scale>
        <p:origin x="90" y="66"/>
      </p:cViewPr>
      <p:guideLst/>
    </p:cSldViewPr>
  </p:slideViewPr>
  <p:notesTextViewPr>
    <p:cViewPr>
      <p:scale>
        <a:sx n="1" d="1"/>
        <a:sy n="1" d="1"/>
      </p:scale>
      <p:origin x="0" y="0"/>
    </p:cViewPr>
  </p:notesTextViewPr>
  <p:notesViewPr>
    <p:cSldViewPr snapToGrid="0">
      <p:cViewPr varScale="1">
        <p:scale>
          <a:sx n="71" d="100"/>
          <a:sy n="71" d="100"/>
        </p:scale>
        <p:origin x="1884" y="2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CAFCEE8-80F2-4700-A49F-0D46D16CF80F}"/>
              </a:ext>
            </a:extLst>
          </p:cNvPr>
          <p:cNvSpPr>
            <a:spLocks noGrp="1"/>
          </p:cNvSpPr>
          <p:nvPr>
            <p:ph type="hdr" sz="quarter"/>
          </p:nvPr>
        </p:nvSpPr>
        <p:spPr>
          <a:xfrm>
            <a:off x="1" y="3"/>
            <a:ext cx="2918831" cy="495029"/>
          </a:xfrm>
          <a:prstGeom prst="rect">
            <a:avLst/>
          </a:prstGeom>
        </p:spPr>
        <p:txBody>
          <a:bodyPr vert="horz" lIns="91036" tIns="45518" rIns="91036" bIns="45518"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27A67A3-3A1E-4DA0-B422-19532EDB57B0}"/>
              </a:ext>
            </a:extLst>
          </p:cNvPr>
          <p:cNvSpPr>
            <a:spLocks noGrp="1"/>
          </p:cNvSpPr>
          <p:nvPr>
            <p:ph type="dt" sz="quarter" idx="1"/>
          </p:nvPr>
        </p:nvSpPr>
        <p:spPr>
          <a:xfrm>
            <a:off x="3815375" y="3"/>
            <a:ext cx="2918831" cy="495029"/>
          </a:xfrm>
          <a:prstGeom prst="rect">
            <a:avLst/>
          </a:prstGeom>
        </p:spPr>
        <p:txBody>
          <a:bodyPr vert="horz" lIns="91036" tIns="45518" rIns="91036" bIns="45518" rtlCol="0"/>
          <a:lstStyle>
            <a:lvl1pPr algn="r">
              <a:defRPr sz="1200"/>
            </a:lvl1pPr>
          </a:lstStyle>
          <a:p>
            <a:fld id="{C7177E4A-5AC7-4ED1-9197-A9EA80E6C242}" type="datetimeFigureOut">
              <a:rPr kumimoji="1" lang="ja-JP" altLang="en-US" smtClean="0"/>
              <a:t>2025/6/19</a:t>
            </a:fld>
            <a:endParaRPr kumimoji="1" lang="ja-JP" altLang="en-US"/>
          </a:p>
        </p:txBody>
      </p:sp>
      <p:sp>
        <p:nvSpPr>
          <p:cNvPr id="4" name="フッター プレースホルダー 3">
            <a:extLst>
              <a:ext uri="{FF2B5EF4-FFF2-40B4-BE49-F238E27FC236}">
                <a16:creationId xmlns:a16="http://schemas.microsoft.com/office/drawing/2014/main" id="{0DD6FFF2-31C6-4AB3-94C9-ADA8D2096211}"/>
              </a:ext>
            </a:extLst>
          </p:cNvPr>
          <p:cNvSpPr>
            <a:spLocks noGrp="1"/>
          </p:cNvSpPr>
          <p:nvPr>
            <p:ph type="ftr" sz="quarter" idx="2"/>
          </p:nvPr>
        </p:nvSpPr>
        <p:spPr>
          <a:xfrm>
            <a:off x="1" y="9371286"/>
            <a:ext cx="2918831" cy="495028"/>
          </a:xfrm>
          <a:prstGeom prst="rect">
            <a:avLst/>
          </a:prstGeom>
        </p:spPr>
        <p:txBody>
          <a:bodyPr vert="horz" lIns="91036" tIns="45518" rIns="91036" bIns="45518"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9CF3EE5-9127-42CB-83B6-1F86C86EC8A5}"/>
              </a:ext>
            </a:extLst>
          </p:cNvPr>
          <p:cNvSpPr>
            <a:spLocks noGrp="1"/>
          </p:cNvSpPr>
          <p:nvPr>
            <p:ph type="sldNum" sz="quarter" idx="3"/>
          </p:nvPr>
        </p:nvSpPr>
        <p:spPr>
          <a:xfrm>
            <a:off x="3815375" y="9371286"/>
            <a:ext cx="2918831" cy="495028"/>
          </a:xfrm>
          <a:prstGeom prst="rect">
            <a:avLst/>
          </a:prstGeom>
        </p:spPr>
        <p:txBody>
          <a:bodyPr vert="horz" lIns="91036" tIns="45518" rIns="91036" bIns="45518" rtlCol="0" anchor="b"/>
          <a:lstStyle>
            <a:lvl1pPr algn="r">
              <a:defRPr sz="1200"/>
            </a:lvl1pPr>
          </a:lstStyle>
          <a:p>
            <a:fld id="{A0DA2D9F-38A9-4C78-9676-A9B5D69A6019}" type="slidenum">
              <a:rPr kumimoji="1" lang="ja-JP" altLang="en-US" smtClean="0"/>
              <a:t>‹#›</a:t>
            </a:fld>
            <a:endParaRPr kumimoji="1" lang="ja-JP" altLang="en-US"/>
          </a:p>
        </p:txBody>
      </p:sp>
    </p:spTree>
    <p:extLst>
      <p:ext uri="{BB962C8B-B14F-4D97-AF65-F5344CB8AC3E}">
        <p14:creationId xmlns:p14="http://schemas.microsoft.com/office/powerpoint/2010/main" val="834628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18831" cy="495029"/>
          </a:xfrm>
          <a:prstGeom prst="rect">
            <a:avLst/>
          </a:prstGeom>
        </p:spPr>
        <p:txBody>
          <a:bodyPr vert="horz" lIns="91036" tIns="45518" rIns="91036" bIns="455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3"/>
            <a:ext cx="2918831" cy="495029"/>
          </a:xfrm>
          <a:prstGeom prst="rect">
            <a:avLst/>
          </a:prstGeom>
        </p:spPr>
        <p:txBody>
          <a:bodyPr vert="horz" lIns="91036" tIns="45518" rIns="91036" bIns="45518" rtlCol="0"/>
          <a:lstStyle>
            <a:lvl1pPr algn="r">
              <a:defRPr sz="1200"/>
            </a:lvl1pPr>
          </a:lstStyle>
          <a:p>
            <a:fld id="{9E71B74E-8B0D-46D3-9E12-2602143B6FCE}"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036" tIns="45518" rIns="91036" bIns="45518"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036" tIns="45518" rIns="91036" bIns="455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036" tIns="45518" rIns="91036" bIns="455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5028"/>
          </a:xfrm>
          <a:prstGeom prst="rect">
            <a:avLst/>
          </a:prstGeom>
        </p:spPr>
        <p:txBody>
          <a:bodyPr vert="horz" lIns="91036" tIns="45518" rIns="91036" bIns="45518" rtlCol="0" anchor="b"/>
          <a:lstStyle>
            <a:lvl1pPr algn="r">
              <a:defRPr sz="1200"/>
            </a:lvl1pPr>
          </a:lstStyle>
          <a:p>
            <a:fld id="{4DE4F93B-0830-4E64-B0D6-547BED1606D5}" type="slidenum">
              <a:rPr kumimoji="1" lang="ja-JP" altLang="en-US" smtClean="0"/>
              <a:t>‹#›</a:t>
            </a:fld>
            <a:endParaRPr kumimoji="1" lang="ja-JP" altLang="en-US"/>
          </a:p>
        </p:txBody>
      </p:sp>
    </p:spTree>
    <p:extLst>
      <p:ext uri="{BB962C8B-B14F-4D97-AF65-F5344CB8AC3E}">
        <p14:creationId xmlns:p14="http://schemas.microsoft.com/office/powerpoint/2010/main" val="1714148158"/>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FAFB398-CCC7-4877-B452-4E3F9B7E6FA8}"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36302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6EF971-370A-4C04-9F7F-468EECB81A76}"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1112449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06B2D1-007E-4AAE-A90B-A122E8D5CE83}"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396636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28F0DD-4BB8-4C14-8838-4DF9D0AEFEB2}"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221607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B1979D-E9BC-48AF-9410-C351DE089A14}" type="datetime1">
              <a:rPr kumimoji="1" lang="ja-JP" altLang="en-US" smtClean="0"/>
              <a:t>2025/6/19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1329797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48BADC0-3BB7-4367-A15D-7F8EB1B2BD3C}"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1396654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A40B50-8A30-4EC6-B0FC-75EF8AB1AE69}" type="datetime1">
              <a:rPr kumimoji="1" lang="ja-JP" altLang="en-US" smtClean="0"/>
              <a:t>2025/6/19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153259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EB72ADA-550D-48F6-BF06-02ED59895548}" type="datetime1">
              <a:rPr kumimoji="1" lang="ja-JP" altLang="en-US" smtClean="0"/>
              <a:t>2025/6/19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128815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7208E-94E4-46BC-BCA7-012FE7755B63}" type="datetime1">
              <a:rPr kumimoji="1" lang="ja-JP" altLang="en-US" smtClean="0"/>
              <a:t>2025/6/19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280909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50BA8F-EEBA-4E1D-A6CD-6243F92429F8}"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3012798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D671A1-9FE5-4284-9CE0-DDEB5417DDE6}" type="datetime1">
              <a:rPr kumimoji="1" lang="ja-JP" altLang="en-US" smtClean="0"/>
              <a:t>2025/6/19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360813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4F8BD11-4DA0-44D6-B83A-CDC3964D1CCA}" type="datetime1">
              <a:rPr kumimoji="1" lang="ja-JP" altLang="en-US" smtClean="0"/>
              <a:t>2025/6/19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9CECABB-A935-4327-9241-80AB52FB058E}" type="slidenum">
              <a:rPr kumimoji="1" lang="ja-JP" altLang="en-US" smtClean="0"/>
              <a:t>‹#›</a:t>
            </a:fld>
            <a:endParaRPr kumimoji="1" lang="ja-JP" altLang="en-US"/>
          </a:p>
        </p:txBody>
      </p:sp>
    </p:spTree>
    <p:extLst>
      <p:ext uri="{BB962C8B-B14F-4D97-AF65-F5344CB8AC3E}">
        <p14:creationId xmlns:p14="http://schemas.microsoft.com/office/powerpoint/2010/main" val="2874426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19AB418-B356-4CEE-A226-DC03E58C39C8}"/>
              </a:ext>
            </a:extLst>
          </p:cNvPr>
          <p:cNvSpPr txBox="1"/>
          <p:nvPr/>
        </p:nvSpPr>
        <p:spPr>
          <a:xfrm>
            <a:off x="-83890" y="125835"/>
            <a:ext cx="5167618" cy="276999"/>
          </a:xfrm>
          <a:prstGeom prst="rect">
            <a:avLst/>
          </a:prstGeom>
          <a:noFill/>
        </p:spPr>
        <p:txBody>
          <a:bodyPr wrap="square" rtlCol="0">
            <a:spAutoFit/>
          </a:bodyPr>
          <a:lstStyle/>
          <a:p>
            <a:pPr algn="l">
              <a:tabLst>
                <a:tab pos="2700020" algn="ctr"/>
                <a:tab pos="5400040" algn="r"/>
              </a:tabLst>
            </a:pPr>
            <a:r>
              <a:rPr lang="ja-JP" altLang="ja-JP" sz="1200" kern="100" dirty="0">
                <a:effectLst/>
                <a:latin typeface="游明朝" panose="02020400000000000000" pitchFamily="18" charset="-128"/>
                <a:ea typeface="BIZ UD明朝 Medium" panose="02020500000000000000" pitchFamily="17" charset="-128"/>
                <a:cs typeface="Times New Roman" panose="02020603050405020304" pitchFamily="18" charset="0"/>
              </a:rPr>
              <a:t>（様式第８号）</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1153167"/>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　本市の観光や観光案内、観光情報発信の現状及び課題</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76CCC5F5-C48B-4754-A9F2-C80B597000D3}"/>
              </a:ext>
            </a:extLst>
          </p:cNvPr>
          <p:cNvSpPr txBox="1"/>
          <p:nvPr/>
        </p:nvSpPr>
        <p:spPr>
          <a:xfrm>
            <a:off x="2043488" y="469502"/>
            <a:ext cx="2167243" cy="338554"/>
          </a:xfrm>
          <a:prstGeom prst="rect">
            <a:avLst/>
          </a:prstGeom>
          <a:noFill/>
        </p:spPr>
        <p:txBody>
          <a:bodyPr wrap="square" rtlCol="0">
            <a:spAutoFit/>
          </a:bodyPr>
          <a:lstStyle/>
          <a:p>
            <a:pPr algn="ctr">
              <a:tabLst>
                <a:tab pos="2700020" algn="ctr"/>
                <a:tab pos="5400040" algn="r"/>
              </a:tabLst>
            </a:pPr>
            <a:r>
              <a:rPr lang="ja-JP" altLang="en-US" sz="16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企画提案書</a:t>
            </a:r>
            <a:endParaRPr lang="ja-JP" altLang="ja-JP" sz="16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0AE08023-AF29-4949-AC09-84E00F1B013E}"/>
              </a:ext>
            </a:extLst>
          </p:cNvPr>
          <p:cNvSpPr txBox="1"/>
          <p:nvPr/>
        </p:nvSpPr>
        <p:spPr>
          <a:xfrm>
            <a:off x="6547110" y="464389"/>
            <a:ext cx="6120000" cy="276999"/>
          </a:xfrm>
          <a:prstGeom prst="rect">
            <a:avLst/>
          </a:prstGeom>
          <a:no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代表事業者名：　　</a:t>
            </a:r>
          </a:p>
        </p:txBody>
      </p:sp>
      <p:sp>
        <p:nvSpPr>
          <p:cNvPr id="11" name="テキスト ボックス 10">
            <a:extLst>
              <a:ext uri="{FF2B5EF4-FFF2-40B4-BE49-F238E27FC236}">
                <a16:creationId xmlns:a16="http://schemas.microsoft.com/office/drawing/2014/main" id="{1A21D32C-8EA0-4A96-8E5A-39D2DE15E47D}"/>
              </a:ext>
            </a:extLst>
          </p:cNvPr>
          <p:cNvSpPr txBox="1"/>
          <p:nvPr/>
        </p:nvSpPr>
        <p:spPr>
          <a:xfrm>
            <a:off x="10277474" y="808778"/>
            <a:ext cx="2524126" cy="276999"/>
          </a:xfrm>
          <a:prstGeom prst="rect">
            <a:avLst/>
          </a:prstGeom>
          <a:noFill/>
          <a:ln>
            <a:noFill/>
          </a:ln>
        </p:spPr>
        <p:txBody>
          <a:bodyPr wrap="square" rtlCol="0">
            <a:spAutoFit/>
          </a:bodyPr>
          <a:lstStyle/>
          <a:p>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項目名、レイアウト等の変更可</a:t>
            </a:r>
          </a:p>
        </p:txBody>
      </p:sp>
      <p:sp>
        <p:nvSpPr>
          <p:cNvPr id="12" name="テキスト ボックス 11">
            <a:extLst>
              <a:ext uri="{FF2B5EF4-FFF2-40B4-BE49-F238E27FC236}">
                <a16:creationId xmlns:a16="http://schemas.microsoft.com/office/drawing/2014/main" id="{9821F910-24D0-4FEB-B08F-E3CE9BD6292C}"/>
              </a:ext>
            </a:extLst>
          </p:cNvPr>
          <p:cNvSpPr txBox="1"/>
          <p:nvPr/>
        </p:nvSpPr>
        <p:spPr>
          <a:xfrm>
            <a:off x="67110" y="1491721"/>
            <a:ext cx="12600000" cy="3646336"/>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0" name="スライド番号プレースホルダー 1">
            <a:extLst>
              <a:ext uri="{FF2B5EF4-FFF2-40B4-BE49-F238E27FC236}">
                <a16:creationId xmlns:a16="http://schemas.microsoft.com/office/drawing/2014/main" id="{4A13AB95-E0EB-4BCA-85F7-9334FE4E9837}"/>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a:t>
            </a:fld>
            <a:endParaRPr kumimoji="1" lang="ja-JP" altLang="en-US" dirty="0"/>
          </a:p>
        </p:txBody>
      </p:sp>
      <p:sp>
        <p:nvSpPr>
          <p:cNvPr id="15" name="テキスト ボックス 14">
            <a:extLst>
              <a:ext uri="{FF2B5EF4-FFF2-40B4-BE49-F238E27FC236}">
                <a16:creationId xmlns:a16="http://schemas.microsoft.com/office/drawing/2014/main" id="{A867DAAA-4171-4AEA-89A8-DA43E7055B70}"/>
              </a:ext>
            </a:extLst>
          </p:cNvPr>
          <p:cNvSpPr txBox="1"/>
          <p:nvPr/>
        </p:nvSpPr>
        <p:spPr>
          <a:xfrm>
            <a:off x="67110" y="5360137"/>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Ａー２　観光客のニーズやカスタマージャーニー等の観光マーケティングを踏まえた本観光案内拠点の役割や意義</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530C15D5-AA37-4D01-9E1A-58B50C758292}"/>
              </a:ext>
            </a:extLst>
          </p:cNvPr>
          <p:cNvSpPr txBox="1"/>
          <p:nvPr/>
        </p:nvSpPr>
        <p:spPr>
          <a:xfrm>
            <a:off x="67110" y="5698691"/>
            <a:ext cx="12600000" cy="3635809"/>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216307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Ａー１２　基本構想の具現化に向けた考え方（</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改札前エリア</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機能・サービス及び事業内容）</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10</a:t>
            </a:fld>
            <a:endParaRPr kumimoji="1" lang="ja-JP" altLang="en-US" dirty="0"/>
          </a:p>
        </p:txBody>
      </p:sp>
    </p:spTree>
    <p:extLst>
      <p:ext uri="{BB962C8B-B14F-4D97-AF65-F5344CB8AC3E}">
        <p14:creationId xmlns:p14="http://schemas.microsoft.com/office/powerpoint/2010/main" val="2695280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18780" y="495943"/>
            <a:ext cx="1273476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Ａー１３　基本構想の具現化に向けた考え方（</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改札前エリア</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建物・設備の改修等の基本的な考え方、各エリアの建物整備イメージ（配置・平面・動線・内観・外観・内外装等））</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11</a:t>
            </a:fld>
            <a:endParaRPr kumimoji="1" lang="ja-JP" altLang="en-US" dirty="0"/>
          </a:p>
        </p:txBody>
      </p:sp>
    </p:spTree>
    <p:extLst>
      <p:ext uri="{BB962C8B-B14F-4D97-AF65-F5344CB8AC3E}">
        <p14:creationId xmlns:p14="http://schemas.microsoft.com/office/powerpoint/2010/main" val="151269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Ａー１４　基本構想の具現化に向けた考え方（</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東西自由通路エリア</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機能・サービス及び事業内容）</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12</a:t>
            </a:fld>
            <a:endParaRPr kumimoji="1" lang="ja-JP" altLang="en-US" dirty="0"/>
          </a:p>
        </p:txBody>
      </p:sp>
    </p:spTree>
    <p:extLst>
      <p:ext uri="{BB962C8B-B14F-4D97-AF65-F5344CB8AC3E}">
        <p14:creationId xmlns:p14="http://schemas.microsoft.com/office/powerpoint/2010/main" val="2085446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461665"/>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Ａー１５　基本構想の具現化に向けた考え方（</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東西自由通路エリア</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建物・設備の改修等の基本的な考え方、各エリアの建物整備イメージ（配置・平面・動線・内観・外観・内外装等））</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1132114"/>
            <a:ext cx="12600000" cy="8343251"/>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13</a:t>
            </a:fld>
            <a:endParaRPr kumimoji="1" lang="ja-JP" altLang="en-US" dirty="0"/>
          </a:p>
        </p:txBody>
      </p:sp>
    </p:spTree>
    <p:extLst>
      <p:ext uri="{BB962C8B-B14F-4D97-AF65-F5344CB8AC3E}">
        <p14:creationId xmlns:p14="http://schemas.microsoft.com/office/powerpoint/2010/main" val="12270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Ａー１６　基本構想の具現化に向けた考え方（</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旧山形ビブレエリア</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機能・サービス及び事業内容）</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14</a:t>
            </a:fld>
            <a:endParaRPr kumimoji="1" lang="ja-JP" altLang="en-US" dirty="0"/>
          </a:p>
        </p:txBody>
      </p:sp>
    </p:spTree>
    <p:extLst>
      <p:ext uri="{BB962C8B-B14F-4D97-AF65-F5344CB8AC3E}">
        <p14:creationId xmlns:p14="http://schemas.microsoft.com/office/powerpoint/2010/main" val="1249816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461665"/>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Ａー１７　基本構想の具現化に向けた考え方（</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旧山形ビブレエリア</a:t>
            </a:r>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建物・設備の改修等の基本的な考え方、各エリアの建物整備イメージ（配置・平面・動線・内観・外観・内外装等））</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1132114"/>
            <a:ext cx="12600000" cy="8343251"/>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15</a:t>
            </a:fld>
            <a:endParaRPr kumimoji="1" lang="ja-JP" altLang="en-US" dirty="0"/>
          </a:p>
        </p:txBody>
      </p:sp>
    </p:spTree>
    <p:extLst>
      <p:ext uri="{BB962C8B-B14F-4D97-AF65-F5344CB8AC3E}">
        <p14:creationId xmlns:p14="http://schemas.microsoft.com/office/powerpoint/2010/main" val="381792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Ａー１８　基本計画策定にかかる実施体制</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16</a:t>
            </a:fld>
            <a:endParaRPr kumimoji="1" lang="ja-JP" altLang="en-US" dirty="0"/>
          </a:p>
        </p:txBody>
      </p:sp>
    </p:spTree>
    <p:extLst>
      <p:ext uri="{BB962C8B-B14F-4D97-AF65-F5344CB8AC3E}">
        <p14:creationId xmlns:p14="http://schemas.microsoft.com/office/powerpoint/2010/main" val="3603627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Ａー１９　基本計画策定にかかるスケジュール</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17</a:t>
            </a:fld>
            <a:endParaRPr kumimoji="1" lang="ja-JP" altLang="en-US" dirty="0"/>
          </a:p>
        </p:txBody>
      </p:sp>
    </p:spTree>
    <p:extLst>
      <p:ext uri="{BB962C8B-B14F-4D97-AF65-F5344CB8AC3E}">
        <p14:creationId xmlns:p14="http://schemas.microsoft.com/office/powerpoint/2010/main" val="3262031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Ａー２０　業務実績</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18</a:t>
            </a:fld>
            <a:endParaRPr kumimoji="1" lang="ja-JP" altLang="en-US" dirty="0"/>
          </a:p>
        </p:txBody>
      </p:sp>
    </p:spTree>
    <p:extLst>
      <p:ext uri="{BB962C8B-B14F-4D97-AF65-F5344CB8AC3E}">
        <p14:creationId xmlns:p14="http://schemas.microsoft.com/office/powerpoint/2010/main" val="1341701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Ｂー１　設計、工事、管理運営の事業手法</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19</a:t>
            </a:fld>
            <a:endParaRPr kumimoji="1" lang="ja-JP" altLang="en-US" dirty="0"/>
          </a:p>
        </p:txBody>
      </p:sp>
    </p:spTree>
    <p:extLst>
      <p:ext uri="{BB962C8B-B14F-4D97-AF65-F5344CB8AC3E}">
        <p14:creationId xmlns:p14="http://schemas.microsoft.com/office/powerpoint/2010/main" val="417255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Ａー３　本市の主要な観光地との連携や発展を踏まえた本観光案内拠点の役割や意義</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3941155"/>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2</a:t>
            </a:fld>
            <a:endParaRPr kumimoji="1" lang="ja-JP" altLang="en-US" dirty="0"/>
          </a:p>
        </p:txBody>
      </p:sp>
      <p:sp>
        <p:nvSpPr>
          <p:cNvPr id="6" name="テキスト ボックス 5">
            <a:extLst>
              <a:ext uri="{FF2B5EF4-FFF2-40B4-BE49-F238E27FC236}">
                <a16:creationId xmlns:a16="http://schemas.microsoft.com/office/drawing/2014/main" id="{AE7EED6F-950C-49C6-9B85-4497B17657C8}"/>
              </a:ext>
            </a:extLst>
          </p:cNvPr>
          <p:cNvSpPr txBox="1"/>
          <p:nvPr/>
        </p:nvSpPr>
        <p:spPr>
          <a:xfrm>
            <a:off x="67110" y="5067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Ａー４　広域的な観光振興を踏まえた本観光案内拠点の役割や意義</a:t>
            </a:r>
          </a:p>
        </p:txBody>
      </p:sp>
      <p:sp>
        <p:nvSpPr>
          <p:cNvPr id="7" name="テキスト ボックス 6">
            <a:extLst>
              <a:ext uri="{FF2B5EF4-FFF2-40B4-BE49-F238E27FC236}">
                <a16:creationId xmlns:a16="http://schemas.microsoft.com/office/drawing/2014/main" id="{64CA6BD7-E2AD-4B54-B520-B35F90960080}"/>
              </a:ext>
            </a:extLst>
          </p:cNvPr>
          <p:cNvSpPr txBox="1"/>
          <p:nvPr/>
        </p:nvSpPr>
        <p:spPr>
          <a:xfrm>
            <a:off x="67110" y="5431445"/>
            <a:ext cx="12600000" cy="4017355"/>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215228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Ｂー２　管理運営の事業の方向性及び事業内容</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20</a:t>
            </a:fld>
            <a:endParaRPr kumimoji="1" lang="ja-JP" altLang="en-US" dirty="0"/>
          </a:p>
        </p:txBody>
      </p:sp>
    </p:spTree>
    <p:extLst>
      <p:ext uri="{BB962C8B-B14F-4D97-AF65-F5344CB8AC3E}">
        <p14:creationId xmlns:p14="http://schemas.microsoft.com/office/powerpoint/2010/main" val="3397507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Ｂー３　管理運営の実施体制、人員配置</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21</a:t>
            </a:fld>
            <a:endParaRPr kumimoji="1" lang="ja-JP" altLang="en-US" dirty="0"/>
          </a:p>
        </p:txBody>
      </p:sp>
    </p:spTree>
    <p:extLst>
      <p:ext uri="{BB962C8B-B14F-4D97-AF65-F5344CB8AC3E}">
        <p14:creationId xmlns:p14="http://schemas.microsoft.com/office/powerpoint/2010/main" val="1587082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Ｂー４　管理運営の概算事業収支</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22</a:t>
            </a:fld>
            <a:endParaRPr kumimoji="1" lang="ja-JP" altLang="en-US" dirty="0"/>
          </a:p>
        </p:txBody>
      </p:sp>
    </p:spTree>
    <p:extLst>
      <p:ext uri="{BB962C8B-B14F-4D97-AF65-F5344CB8AC3E}">
        <p14:creationId xmlns:p14="http://schemas.microsoft.com/office/powerpoint/2010/main" val="3045630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Ｂー５　設計実施体制</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23</a:t>
            </a:fld>
            <a:endParaRPr kumimoji="1" lang="ja-JP" altLang="en-US" dirty="0"/>
          </a:p>
        </p:txBody>
      </p:sp>
    </p:spTree>
    <p:extLst>
      <p:ext uri="{BB962C8B-B14F-4D97-AF65-F5344CB8AC3E}">
        <p14:creationId xmlns:p14="http://schemas.microsoft.com/office/powerpoint/2010/main" val="2408045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Ｂー６　設計、工事の概算事業費</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24</a:t>
            </a:fld>
            <a:endParaRPr kumimoji="1" lang="ja-JP" altLang="en-US" dirty="0"/>
          </a:p>
        </p:txBody>
      </p:sp>
    </p:spTree>
    <p:extLst>
      <p:ext uri="{BB962C8B-B14F-4D97-AF65-F5344CB8AC3E}">
        <p14:creationId xmlns:p14="http://schemas.microsoft.com/office/powerpoint/2010/main" val="1445099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Ｂー７　全体スケジュール</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85372"/>
            <a:ext cx="12600000" cy="8589994"/>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25</a:t>
            </a:fld>
            <a:endParaRPr kumimoji="1" lang="ja-JP" altLang="en-US" dirty="0"/>
          </a:p>
        </p:txBody>
      </p:sp>
    </p:spTree>
    <p:extLst>
      <p:ext uri="{BB962C8B-B14F-4D97-AF65-F5344CB8AC3E}">
        <p14:creationId xmlns:p14="http://schemas.microsoft.com/office/powerpoint/2010/main" val="273363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Ａー５　観光振興に留まらない視点を踏まえた本観光案内拠点の役割や意義</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3</a:t>
            </a:fld>
            <a:endParaRPr kumimoji="1" lang="ja-JP" altLang="en-US" dirty="0"/>
          </a:p>
        </p:txBody>
      </p:sp>
    </p:spTree>
    <p:extLst>
      <p:ext uri="{BB962C8B-B14F-4D97-AF65-F5344CB8AC3E}">
        <p14:creationId xmlns:p14="http://schemas.microsoft.com/office/powerpoint/2010/main" val="644182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Ａー６　関連法令・条例、上位・関連計画、基本構想等を踏まえた本観光案内拠点の考え方</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4</a:t>
            </a:fld>
            <a:endParaRPr kumimoji="1" lang="ja-JP" altLang="en-US" dirty="0"/>
          </a:p>
        </p:txBody>
      </p:sp>
    </p:spTree>
    <p:extLst>
      <p:ext uri="{BB962C8B-B14F-4D97-AF65-F5344CB8AC3E}">
        <p14:creationId xmlns:p14="http://schemas.microsoft.com/office/powerpoint/2010/main" val="718759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Ａー７　基本構想の具現化に向けた考え方（本観光案内拠点の全体像）</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5</a:t>
            </a:fld>
            <a:endParaRPr kumimoji="1" lang="ja-JP" altLang="en-US" dirty="0"/>
          </a:p>
        </p:txBody>
      </p:sp>
    </p:spTree>
    <p:extLst>
      <p:ext uri="{BB962C8B-B14F-4D97-AF65-F5344CB8AC3E}">
        <p14:creationId xmlns:p14="http://schemas.microsoft.com/office/powerpoint/2010/main" val="4239132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Ａー８　基本構想の具現化に向けた考え方（本観光案内拠点の施設コンセプト、ブランド戦略）</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6</a:t>
            </a:fld>
            <a:endParaRPr kumimoji="1" lang="ja-JP" altLang="en-US" dirty="0"/>
          </a:p>
        </p:txBody>
      </p:sp>
    </p:spTree>
    <p:extLst>
      <p:ext uri="{BB962C8B-B14F-4D97-AF65-F5344CB8AC3E}">
        <p14:creationId xmlns:p14="http://schemas.microsoft.com/office/powerpoint/2010/main" val="1620131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Ａー９　基本構想の具現化に向けた考え方（エリア全体のゾーニング）</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7</a:t>
            </a:fld>
            <a:endParaRPr kumimoji="1" lang="ja-JP" altLang="en-US" dirty="0"/>
          </a:p>
        </p:txBody>
      </p:sp>
    </p:spTree>
    <p:extLst>
      <p:ext uri="{BB962C8B-B14F-4D97-AF65-F5344CB8AC3E}">
        <p14:creationId xmlns:p14="http://schemas.microsoft.com/office/powerpoint/2010/main" val="102812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Ａー１０　基本構想の具現化に向けた考え方（管理運営のあり方）</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8</a:t>
            </a:fld>
            <a:endParaRPr kumimoji="1" lang="ja-JP" altLang="en-US" dirty="0"/>
          </a:p>
        </p:txBody>
      </p:sp>
    </p:spTree>
    <p:extLst>
      <p:ext uri="{BB962C8B-B14F-4D97-AF65-F5344CB8AC3E}">
        <p14:creationId xmlns:p14="http://schemas.microsoft.com/office/powerpoint/2010/main" val="4140591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E061BDE-3561-45E0-8CA9-B75A2097C264}"/>
              </a:ext>
            </a:extLst>
          </p:cNvPr>
          <p:cNvSpPr txBox="1"/>
          <p:nvPr/>
        </p:nvSpPr>
        <p:spPr>
          <a:xfrm>
            <a:off x="67110" y="495943"/>
            <a:ext cx="12600000" cy="276999"/>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Ａー１１　基本構想の具現化に向けた考え方（重点日本一の機能・サービス及び事業内容）</a:t>
            </a:r>
          </a:p>
        </p:txBody>
      </p:sp>
      <p:sp>
        <p:nvSpPr>
          <p:cNvPr id="11" name="テキスト ボックス 10">
            <a:extLst>
              <a:ext uri="{FF2B5EF4-FFF2-40B4-BE49-F238E27FC236}">
                <a16:creationId xmlns:a16="http://schemas.microsoft.com/office/drawing/2014/main" id="{B96FAF24-2E4E-4D24-8837-CDD77929C599}"/>
              </a:ext>
            </a:extLst>
          </p:cNvPr>
          <p:cNvSpPr txBox="1"/>
          <p:nvPr/>
        </p:nvSpPr>
        <p:spPr>
          <a:xfrm>
            <a:off x="67110" y="859445"/>
            <a:ext cx="12600000" cy="8615920"/>
          </a:xfrm>
          <a:prstGeom prst="rect">
            <a:avLst/>
          </a:prstGeom>
          <a:noFill/>
          <a:ln>
            <a:solidFill>
              <a:schemeClr val="tx1"/>
            </a:solidFill>
          </a:ln>
        </p:spPr>
        <p:txBody>
          <a:bodyPr wrap="square" rtlCol="0">
            <a:noAutofit/>
          </a:bodyPr>
          <a:lstStyle/>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endParaRPr kumimoji="1" lang="ja-JP" altLang="en-US" dirty="0">
              <a:latin typeface="BIZ UDゴシック" panose="020B0400000000000000" pitchFamily="49" charset="-128"/>
              <a:ea typeface="BIZ UDゴシック" panose="020B0400000000000000" pitchFamily="49" charset="-128"/>
            </a:endParaRPr>
          </a:p>
        </p:txBody>
      </p:sp>
      <p:sp>
        <p:nvSpPr>
          <p:cNvPr id="2" name="スライド番号プレースホルダー 1">
            <a:extLst>
              <a:ext uri="{FF2B5EF4-FFF2-40B4-BE49-F238E27FC236}">
                <a16:creationId xmlns:a16="http://schemas.microsoft.com/office/drawing/2014/main" id="{752E880D-5798-45AD-80C7-9F4EC30D5029}"/>
              </a:ext>
            </a:extLst>
          </p:cNvPr>
          <p:cNvSpPr>
            <a:spLocks noGrp="1"/>
          </p:cNvSpPr>
          <p:nvPr>
            <p:ph type="sldNum" sz="quarter" idx="12"/>
          </p:nvPr>
        </p:nvSpPr>
        <p:spPr>
          <a:xfrm>
            <a:off x="9786750" y="0"/>
            <a:ext cx="2880360" cy="511175"/>
          </a:xfrm>
        </p:spPr>
        <p:txBody>
          <a:bodyPr/>
          <a:lstStyle/>
          <a:p>
            <a:fld id="{29CECABB-A935-4327-9241-80AB52FB058E}" type="slidenum">
              <a:rPr kumimoji="1" lang="ja-JP" altLang="en-US" smtClean="0"/>
              <a:t>9</a:t>
            </a:fld>
            <a:endParaRPr kumimoji="1" lang="ja-JP" altLang="en-US" dirty="0"/>
          </a:p>
        </p:txBody>
      </p:sp>
    </p:spTree>
    <p:extLst>
      <p:ext uri="{BB962C8B-B14F-4D97-AF65-F5344CB8AC3E}">
        <p14:creationId xmlns:p14="http://schemas.microsoft.com/office/powerpoint/2010/main" val="19449924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2617</TotalTime>
  <Words>495</Words>
  <Application>Microsoft Office PowerPoint</Application>
  <PresentationFormat>A3 297x420 mm</PresentationFormat>
  <Paragraphs>164</Paragraphs>
  <Slides>25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BIZ UDゴシック</vt:lpstr>
      <vt:lpstr>游ゴシック</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YG077PC036U</dc:creator>
  <cp:lastModifiedBy>YG111PC061U</cp:lastModifiedBy>
  <cp:revision>26</cp:revision>
  <cp:lastPrinted>2025-06-17T02:34:48Z</cp:lastPrinted>
  <dcterms:created xsi:type="dcterms:W3CDTF">2024-03-12T00:08:59Z</dcterms:created>
  <dcterms:modified xsi:type="dcterms:W3CDTF">2025-06-19T05:42:17Z</dcterms:modified>
</cp:coreProperties>
</file>