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02" r:id="rId1"/>
  </p:sldMasterIdLst>
  <p:notesMasterIdLst>
    <p:notesMasterId r:id="rId18"/>
  </p:notesMasterIdLst>
  <p:sldIdLst>
    <p:sldId id="259" r:id="rId2"/>
    <p:sldId id="257" r:id="rId3"/>
    <p:sldId id="260" r:id="rId4"/>
    <p:sldId id="261" r:id="rId5"/>
    <p:sldId id="264" r:id="rId6"/>
    <p:sldId id="265" r:id="rId7"/>
    <p:sldId id="272" r:id="rId8"/>
    <p:sldId id="268" r:id="rId9"/>
    <p:sldId id="270" r:id="rId10"/>
    <p:sldId id="258" r:id="rId11"/>
    <p:sldId id="262" r:id="rId12"/>
    <p:sldId id="263" r:id="rId13"/>
    <p:sldId id="266" r:id="rId14"/>
    <p:sldId id="267" r:id="rId15"/>
    <p:sldId id="271" r:id="rId16"/>
    <p:sldId id="269" r:id="rId17"/>
  </p:sldIdLst>
  <p:sldSz cx="12192000" cy="6858000"/>
  <p:notesSz cx="6735763" cy="9866313"/>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32" autoAdjust="0"/>
    <p:restoredTop sz="94660"/>
  </p:normalViewPr>
  <p:slideViewPr>
    <p:cSldViewPr snapToGrid="0">
      <p:cViewPr varScale="1">
        <p:scale>
          <a:sx n="65" d="100"/>
          <a:sy n="65" d="100"/>
        </p:scale>
        <p:origin x="660"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9413" cy="4953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0"/>
            <a:ext cx="2919412" cy="495300"/>
          </a:xfrm>
          <a:prstGeom prst="rect">
            <a:avLst/>
          </a:prstGeom>
        </p:spPr>
        <p:txBody>
          <a:bodyPr vert="horz" lIns="91440" tIns="45720" rIns="91440" bIns="45720" rtlCol="0"/>
          <a:lstStyle>
            <a:lvl1pPr algn="r">
              <a:defRPr sz="1200"/>
            </a:lvl1pPr>
          </a:lstStyle>
          <a:p>
            <a:fld id="{A4126036-F93E-44CE-AD95-26E8F0977971}" type="datetimeFigureOut">
              <a:rPr kumimoji="1" lang="ja-JP" altLang="en-US" smtClean="0"/>
              <a:t>2025/5/2</a:t>
            </a:fld>
            <a:endParaRPr kumimoji="1" lang="ja-JP" altLang="en-US"/>
          </a:p>
        </p:txBody>
      </p:sp>
      <p:sp>
        <p:nvSpPr>
          <p:cNvPr id="4" name="スライド イメージ プレースホルダー 3"/>
          <p:cNvSpPr>
            <a:spLocks noGrp="1" noRot="1" noChangeAspect="1"/>
          </p:cNvSpPr>
          <p:nvPr>
            <p:ph type="sldImg" idx="2"/>
          </p:nvPr>
        </p:nvSpPr>
        <p:spPr>
          <a:xfrm>
            <a:off x="409575" y="1233488"/>
            <a:ext cx="5916613" cy="33289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3100" y="4748213"/>
            <a:ext cx="5389563" cy="388461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371013"/>
            <a:ext cx="2919413" cy="4953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5300"/>
          </a:xfrm>
          <a:prstGeom prst="rect">
            <a:avLst/>
          </a:prstGeom>
        </p:spPr>
        <p:txBody>
          <a:bodyPr vert="horz" lIns="91440" tIns="45720" rIns="91440" bIns="45720" rtlCol="0" anchor="b"/>
          <a:lstStyle>
            <a:lvl1pPr algn="r">
              <a:defRPr sz="1200"/>
            </a:lvl1pPr>
          </a:lstStyle>
          <a:p>
            <a:fld id="{233BE5DA-ECB2-4464-9F34-0F839762769C}" type="slidenum">
              <a:rPr kumimoji="1" lang="ja-JP" altLang="en-US" smtClean="0"/>
              <a:t>‹#›</a:t>
            </a:fld>
            <a:endParaRPr kumimoji="1" lang="ja-JP" altLang="en-US"/>
          </a:p>
        </p:txBody>
      </p:sp>
    </p:spTree>
    <p:extLst>
      <p:ext uri="{BB962C8B-B14F-4D97-AF65-F5344CB8AC3E}">
        <p14:creationId xmlns:p14="http://schemas.microsoft.com/office/powerpoint/2010/main" val="1948231286"/>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75F34BE7-CD91-4D3D-8BC6-6CD86ADC353A}" type="datetime1">
              <a:rPr kumimoji="1" lang="ja-JP" altLang="en-US" smtClean="0"/>
              <a:t>2025/5/2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1488294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DBBAD25-6C20-4768-9265-140F4CB9C107}" type="datetime1">
              <a:rPr kumimoji="1" lang="ja-JP" altLang="en-US" smtClean="0"/>
              <a:t>2025/5/2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419644048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3ED7A35-147B-4F91-99F2-8FB23B611EE9}" type="datetime1">
              <a:rPr kumimoji="1" lang="ja-JP" altLang="en-US" smtClean="0"/>
              <a:t>2025/5/2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25818334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1772859-5D70-4274-A0FF-F7E2BBE64C84}" type="datetime1">
              <a:rPr kumimoji="1" lang="ja-JP" altLang="en-US" smtClean="0"/>
              <a:t>2025/5/2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251795515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1B22DC0B-E396-468C-833B-837D71CBBED9}" type="datetime1">
              <a:rPr kumimoji="1" lang="ja-JP" altLang="en-US" smtClean="0"/>
              <a:t>2025/5/2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1514200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D4857058-84F9-40A4-B4E1-D46442DBAA58}" type="datetime1">
              <a:rPr kumimoji="1" lang="ja-JP" altLang="en-US" smtClean="0"/>
              <a:t>2025/5/2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13581156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839788" y="2505075"/>
            <a:ext cx="5157787"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6172200" y="2505075"/>
            <a:ext cx="5183188"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DB5DE4D5-BB94-464B-BBC0-12CA2C8CB66F}" type="datetime1">
              <a:rPr kumimoji="1" lang="ja-JP" altLang="en-US" smtClean="0"/>
              <a:t>2025/5/2</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29712157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08C709D2-5D76-4D32-B85E-AE336F90D714}" type="datetime1">
              <a:rPr kumimoji="1" lang="ja-JP" altLang="en-US" smtClean="0"/>
              <a:t>2025/5/2</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86338227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3C397DB-5DFF-4F8F-AB50-F95050EC4524}" type="datetime1">
              <a:rPr kumimoji="1" lang="ja-JP" altLang="en-US" smtClean="0"/>
              <a:t>2025/5/2</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556276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F5187190-289F-4BAB-922C-224063354088}" type="datetime1">
              <a:rPr kumimoji="1" lang="ja-JP" altLang="en-US" smtClean="0"/>
              <a:t>2025/5/2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184351969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E98464EA-1619-466E-B231-8125E9F5CAC2}" type="datetime1">
              <a:rPr kumimoji="1" lang="ja-JP" altLang="en-US" smtClean="0"/>
              <a:t>2025/5/2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394707298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940F962-9DA6-4DAC-B67B-A3AC4B1535F1}" type="datetime1">
              <a:rPr kumimoji="1" lang="ja-JP" altLang="en-US" smtClean="0"/>
              <a:t>2025/5/2</a:t>
            </a:fld>
            <a:endParaRPr kumimoji="1" lang="ja-JP" alt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8830903-A0D8-4522-BFDC-25C70BD97FB1}" type="slidenum">
              <a:rPr kumimoji="1" lang="ja-JP" altLang="en-US" smtClean="0"/>
              <a:t>‹#›</a:t>
            </a:fld>
            <a:endParaRPr kumimoji="1" lang="ja-JP" altLang="en-US"/>
          </a:p>
        </p:txBody>
      </p:sp>
    </p:spTree>
    <p:extLst>
      <p:ext uri="{BB962C8B-B14F-4D97-AF65-F5344CB8AC3E}">
        <p14:creationId xmlns:p14="http://schemas.microsoft.com/office/powerpoint/2010/main" val="3767548262"/>
      </p:ext>
    </p:extLst>
  </p:cSld>
  <p:clrMap bg1="lt1" tx1="dk1" bg2="lt2" tx2="dk2" accent1="accent1" accent2="accent2" accent3="accent3" accent4="accent4" accent5="accent5" accent6="accent6" hlink="hlink" folHlink="folHlink"/>
  <p:sldLayoutIdLst>
    <p:sldLayoutId id="2147483803" r:id="rId1"/>
    <p:sldLayoutId id="2147483804" r:id="rId2"/>
    <p:sldLayoutId id="2147483805" r:id="rId3"/>
    <p:sldLayoutId id="2147483806" r:id="rId4"/>
    <p:sldLayoutId id="2147483807" r:id="rId5"/>
    <p:sldLayoutId id="2147483808" r:id="rId6"/>
    <p:sldLayoutId id="2147483809" r:id="rId7"/>
    <p:sldLayoutId id="2147483810" r:id="rId8"/>
    <p:sldLayoutId id="2147483811" r:id="rId9"/>
    <p:sldLayoutId id="2147483812" r:id="rId10"/>
    <p:sldLayoutId id="2147483813"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50722" y="442451"/>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rPr>
              <a:t>（様式３）</a:t>
            </a:r>
          </a:p>
        </p:txBody>
      </p:sp>
      <p:sp>
        <p:nvSpPr>
          <p:cNvPr id="4" name="テキスト ボックス 3">
            <a:extLst>
              <a:ext uri="{FF2B5EF4-FFF2-40B4-BE49-F238E27FC236}">
                <a16:creationId xmlns:a16="http://schemas.microsoft.com/office/drawing/2014/main" id="{57F51DF9-A432-422A-B9AA-BA97A840CAFB}"/>
              </a:ext>
            </a:extLst>
          </p:cNvPr>
          <p:cNvSpPr txBox="1"/>
          <p:nvPr/>
        </p:nvSpPr>
        <p:spPr>
          <a:xfrm>
            <a:off x="6009860" y="3429000"/>
            <a:ext cx="6453809" cy="369332"/>
          </a:xfrm>
          <a:prstGeom prst="rect">
            <a:avLst/>
          </a:prstGeom>
          <a:noFill/>
        </p:spPr>
        <p:txBody>
          <a:bodyPr wrap="square" rtlCol="0">
            <a:spAutoFit/>
          </a:bodyPr>
          <a:lstStyle/>
          <a:p>
            <a:r>
              <a:rPr kumimoji="1" lang="ja-JP" altLang="en-US" b="1">
                <a:latin typeface="游ゴシック" panose="020B0400000000000000" pitchFamily="50" charset="-128"/>
                <a:ea typeface="游ゴシック" panose="020B0400000000000000" pitchFamily="50" charset="-128"/>
              </a:rPr>
              <a:t>業務名：令和７年度山形市</a:t>
            </a:r>
            <a:r>
              <a:rPr kumimoji="1" lang="zh-TW" altLang="en-US" b="1" dirty="0">
                <a:latin typeface="游ゴシック" panose="020B0400000000000000" pitchFamily="50" charset="-128"/>
                <a:ea typeface="游ゴシック" panose="020B0400000000000000" pitchFamily="50" charset="-128"/>
              </a:rPr>
              <a:t>介護予防事業等分析評価業務</a:t>
            </a:r>
            <a:endParaRPr kumimoji="1" lang="ja-JP" altLang="en-US" b="1" dirty="0">
              <a:latin typeface="游ゴシック" panose="020B0400000000000000" pitchFamily="50" charset="-128"/>
              <a:ea typeface="游ゴシック" panose="020B0400000000000000" pitchFamily="50" charset="-128"/>
            </a:endParaRPr>
          </a:p>
        </p:txBody>
      </p:sp>
      <p:sp>
        <p:nvSpPr>
          <p:cNvPr id="5" name="テキスト ボックス 4">
            <a:extLst>
              <a:ext uri="{FF2B5EF4-FFF2-40B4-BE49-F238E27FC236}">
                <a16:creationId xmlns:a16="http://schemas.microsoft.com/office/drawing/2014/main" id="{0679531D-3CEE-47B9-A875-E9C37A822D81}"/>
              </a:ext>
            </a:extLst>
          </p:cNvPr>
          <p:cNvSpPr txBox="1"/>
          <p:nvPr/>
        </p:nvSpPr>
        <p:spPr>
          <a:xfrm>
            <a:off x="191621" y="2290706"/>
            <a:ext cx="11808757" cy="523220"/>
          </a:xfrm>
          <a:prstGeom prst="rect">
            <a:avLst/>
          </a:prstGeom>
          <a:noFill/>
        </p:spPr>
        <p:txBody>
          <a:bodyPr wrap="square" rtlCol="0">
            <a:spAutoFit/>
          </a:bodyPr>
          <a:lstStyle/>
          <a:p>
            <a:pPr algn="ctr"/>
            <a:r>
              <a:rPr kumimoji="1" lang="ja-JP" altLang="en-US" sz="2800" b="1" dirty="0">
                <a:latin typeface="游ゴシック" panose="020B0400000000000000" pitchFamily="50" charset="-128"/>
                <a:ea typeface="游ゴシック" panose="020B0400000000000000" pitchFamily="50" charset="-128"/>
              </a:rPr>
              <a:t>業　務　提　案　書</a:t>
            </a:r>
          </a:p>
        </p:txBody>
      </p:sp>
      <p:sp>
        <p:nvSpPr>
          <p:cNvPr id="6" name="テキスト ボックス 5">
            <a:extLst>
              <a:ext uri="{FF2B5EF4-FFF2-40B4-BE49-F238E27FC236}">
                <a16:creationId xmlns:a16="http://schemas.microsoft.com/office/drawing/2014/main" id="{A49802C8-DED3-45F5-A7E7-8151D1FB12F9}"/>
              </a:ext>
            </a:extLst>
          </p:cNvPr>
          <p:cNvSpPr txBox="1"/>
          <p:nvPr/>
        </p:nvSpPr>
        <p:spPr>
          <a:xfrm>
            <a:off x="6009860" y="4060739"/>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rPr>
              <a:t>法人名：</a:t>
            </a:r>
          </a:p>
        </p:txBody>
      </p:sp>
      <p:sp>
        <p:nvSpPr>
          <p:cNvPr id="7" name="テキスト ボックス 6">
            <a:extLst>
              <a:ext uri="{FF2B5EF4-FFF2-40B4-BE49-F238E27FC236}">
                <a16:creationId xmlns:a16="http://schemas.microsoft.com/office/drawing/2014/main" id="{8C3A007E-00D5-4388-8F8A-E73B2FE62EFC}"/>
              </a:ext>
            </a:extLst>
          </p:cNvPr>
          <p:cNvSpPr txBox="1"/>
          <p:nvPr/>
        </p:nvSpPr>
        <p:spPr>
          <a:xfrm>
            <a:off x="9133743" y="442451"/>
            <a:ext cx="2807535"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rPr>
              <a:t>令和　　年　　月　　日</a:t>
            </a:r>
          </a:p>
        </p:txBody>
      </p:sp>
      <p:sp>
        <p:nvSpPr>
          <p:cNvPr id="8" name="テキスト ボックス 7">
            <a:extLst>
              <a:ext uri="{FF2B5EF4-FFF2-40B4-BE49-F238E27FC236}">
                <a16:creationId xmlns:a16="http://schemas.microsoft.com/office/drawing/2014/main" id="{C86B07A6-1E57-426C-A86F-6D3EC61405DC}"/>
              </a:ext>
            </a:extLst>
          </p:cNvPr>
          <p:cNvSpPr txBox="1"/>
          <p:nvPr/>
        </p:nvSpPr>
        <p:spPr>
          <a:xfrm>
            <a:off x="346479" y="5544364"/>
            <a:ext cx="10641069" cy="738664"/>
          </a:xfrm>
          <a:prstGeom prst="rect">
            <a:avLst/>
          </a:prstGeom>
          <a:noFill/>
        </p:spPr>
        <p:txBody>
          <a:bodyPr wrap="square" rtlCol="0">
            <a:spAutoFit/>
          </a:bodyPr>
          <a:lstStyle/>
          <a:p>
            <a:r>
              <a:rPr kumimoji="1" lang="ja-JP" altLang="en-US" sz="1400" dirty="0">
                <a:latin typeface="游ゴシック" panose="020B0400000000000000" pitchFamily="50" charset="-128"/>
                <a:ea typeface="游ゴシック" panose="020B0400000000000000" pitchFamily="50" charset="-128"/>
              </a:rPr>
              <a:t>注</a:t>
            </a:r>
            <a:r>
              <a:rPr kumimoji="1" lang="ja-JP" altLang="en-US" sz="1400">
                <a:latin typeface="游ゴシック" panose="020B0400000000000000" pitchFamily="50" charset="-128"/>
                <a:ea typeface="游ゴシック" panose="020B0400000000000000" pitchFamily="50" charset="-128"/>
              </a:rPr>
              <a:t>１）別紙審査基準に</a:t>
            </a:r>
            <a:r>
              <a:rPr kumimoji="1" lang="ja-JP" altLang="en-US" sz="1400" dirty="0">
                <a:latin typeface="游ゴシック" panose="020B0400000000000000" pitchFamily="50" charset="-128"/>
                <a:ea typeface="游ゴシック" panose="020B0400000000000000" pitchFamily="50" charset="-128"/>
              </a:rPr>
              <a:t>おける「</a:t>
            </a:r>
            <a:r>
              <a:rPr kumimoji="1" lang="en-US" altLang="ja-JP" sz="1400" dirty="0">
                <a:latin typeface="游ゴシック" panose="020B0400000000000000" pitchFamily="50" charset="-128"/>
                <a:ea typeface="游ゴシック" panose="020B0400000000000000" pitchFamily="50" charset="-128"/>
              </a:rPr>
              <a:t>Ⅱ</a:t>
            </a:r>
            <a:r>
              <a:rPr kumimoji="1" lang="ja-JP" altLang="en-US" sz="1400" dirty="0">
                <a:latin typeface="游ゴシック" panose="020B0400000000000000" pitchFamily="50" charset="-128"/>
                <a:ea typeface="游ゴシック" panose="020B0400000000000000" pitchFamily="50" charset="-128"/>
              </a:rPr>
              <a:t>　企画提案の内容」の評価指標毎に記載してください。</a:t>
            </a:r>
            <a:endParaRPr kumimoji="1" lang="en-US" altLang="ja-JP" sz="1400" dirty="0">
              <a:latin typeface="游ゴシック" panose="020B0400000000000000" pitchFamily="50" charset="-128"/>
              <a:ea typeface="游ゴシック" panose="020B0400000000000000" pitchFamily="50" charset="-128"/>
            </a:endParaRPr>
          </a:p>
          <a:p>
            <a:r>
              <a:rPr kumimoji="1" lang="ja-JP" altLang="en-US" sz="1400" dirty="0">
                <a:latin typeface="游ゴシック" panose="020B0400000000000000" pitchFamily="50" charset="-128"/>
                <a:ea typeface="游ゴシック" panose="020B0400000000000000" pitchFamily="50" charset="-128"/>
              </a:rPr>
              <a:t>注２）記載枠が足りない場合は、枠を広げる等レイアウトを変更しても問題ありません。</a:t>
            </a:r>
            <a:endParaRPr kumimoji="1" lang="en-US" altLang="ja-JP" sz="1400" dirty="0">
              <a:latin typeface="游ゴシック" panose="020B0400000000000000" pitchFamily="50" charset="-128"/>
              <a:ea typeface="游ゴシック" panose="020B0400000000000000" pitchFamily="50" charset="-128"/>
            </a:endParaRPr>
          </a:p>
          <a:p>
            <a:r>
              <a:rPr kumimoji="1" lang="ja-JP" altLang="en-US" sz="1400" dirty="0">
                <a:latin typeface="游ゴシック" panose="020B0400000000000000" pitchFamily="50" charset="-128"/>
                <a:ea typeface="游ゴシック" panose="020B0400000000000000" pitchFamily="50" charset="-128"/>
              </a:rPr>
              <a:t>注３）レイアウト等を変更する場合でも、見出し、評価項目及び評価指標の順番は変更しないでください。</a:t>
            </a:r>
            <a:endParaRPr kumimoji="1" lang="en-US" altLang="ja-JP" sz="1400" dirty="0">
              <a:latin typeface="游ゴシック" panose="020B0400000000000000" pitchFamily="50" charset="-128"/>
              <a:ea typeface="游ゴシック" panose="020B0400000000000000" pitchFamily="50" charset="-128"/>
            </a:endParaRPr>
          </a:p>
        </p:txBody>
      </p:sp>
      <p:sp>
        <p:nvSpPr>
          <p:cNvPr id="3" name="スライド番号プレースホルダー 2">
            <a:extLst>
              <a:ext uri="{FF2B5EF4-FFF2-40B4-BE49-F238E27FC236}">
                <a16:creationId xmlns:a16="http://schemas.microsoft.com/office/drawing/2014/main" id="{364DC4BA-9A97-4F10-9975-C0B4258EB9F2}"/>
              </a:ext>
            </a:extLst>
          </p:cNvPr>
          <p:cNvSpPr>
            <a:spLocks noGrp="1"/>
          </p:cNvSpPr>
          <p:nvPr>
            <p:ph type="sldNum" sz="quarter" idx="12"/>
          </p:nvPr>
        </p:nvSpPr>
        <p:spPr/>
        <p:txBody>
          <a:bodyPr/>
          <a:lstStyle/>
          <a:p>
            <a:fld id="{18830903-A0D8-4522-BFDC-25C70BD97FB1}" type="slidenum">
              <a:rPr kumimoji="1" lang="ja-JP" altLang="en-US" smtClean="0"/>
              <a:t>1</a:t>
            </a:fld>
            <a:endParaRPr kumimoji="1" lang="ja-JP" altLang="en-US"/>
          </a:p>
        </p:txBody>
      </p:sp>
    </p:spTree>
    <p:extLst>
      <p:ext uri="{BB962C8B-B14F-4D97-AF65-F5344CB8AC3E}">
        <p14:creationId xmlns:p14="http://schemas.microsoft.com/office/powerpoint/2010/main" val="405174767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50722" y="312314"/>
            <a:ext cx="7698659" cy="646331"/>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３</a:t>
            </a:r>
            <a:r>
              <a:rPr lang="ja-JP"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rPr>
              <a:t>　業務フロー</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仕様書及び評価指標に基づき、業務フローを記載してください</a:t>
            </a:r>
            <a:endParaRPr kumimoji="1" lang="ja-JP" altLang="en-US" b="1" dirty="0">
              <a:latin typeface="游ゴシック" panose="020B0400000000000000" pitchFamily="50" charset="-128"/>
              <a:ea typeface="游ゴシック" panose="020B0400000000000000" pitchFamily="50" charset="-128"/>
            </a:endParaRPr>
          </a:p>
        </p:txBody>
      </p:sp>
      <p:sp>
        <p:nvSpPr>
          <p:cNvPr id="3" name="正方形/長方形 2">
            <a:extLst>
              <a:ext uri="{FF2B5EF4-FFF2-40B4-BE49-F238E27FC236}">
                <a16:creationId xmlns:a16="http://schemas.microsoft.com/office/drawing/2014/main" id="{00CCAE47-CE3C-4411-84A1-F118426CA69A}"/>
              </a:ext>
            </a:extLst>
          </p:cNvPr>
          <p:cNvSpPr/>
          <p:nvPr/>
        </p:nvSpPr>
        <p:spPr>
          <a:xfrm>
            <a:off x="474768" y="958645"/>
            <a:ext cx="11164529" cy="5587041"/>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テキスト ボックス 3">
            <a:extLst>
              <a:ext uri="{FF2B5EF4-FFF2-40B4-BE49-F238E27FC236}">
                <a16:creationId xmlns:a16="http://schemas.microsoft.com/office/drawing/2014/main" id="{94CFE342-7C60-49AB-B596-7053292BF05F}"/>
              </a:ext>
            </a:extLst>
          </p:cNvPr>
          <p:cNvSpPr txBox="1"/>
          <p:nvPr/>
        </p:nvSpPr>
        <p:spPr>
          <a:xfrm>
            <a:off x="513735" y="1125793"/>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5" name="テキスト ボックス 4">
            <a:extLst>
              <a:ext uri="{FF2B5EF4-FFF2-40B4-BE49-F238E27FC236}">
                <a16:creationId xmlns:a16="http://schemas.microsoft.com/office/drawing/2014/main" id="{9BB76717-A902-4D13-8153-E6E61C645113}"/>
              </a:ext>
            </a:extLst>
          </p:cNvPr>
          <p:cNvSpPr txBox="1"/>
          <p:nvPr/>
        </p:nvSpPr>
        <p:spPr>
          <a:xfrm>
            <a:off x="513735" y="1637692"/>
            <a:ext cx="8305800" cy="1200329"/>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・受託者と委託者それぞれの役割を明記</a:t>
            </a:r>
            <a:endParaRPr lang="en-US" altLang="ja-JP" b="1" dirty="0"/>
          </a:p>
          <a:p>
            <a:r>
              <a:rPr kumimoji="1" lang="ja-JP" altLang="en-US" b="1" dirty="0">
                <a:latin typeface="游ゴシック" panose="020B0400000000000000" pitchFamily="50" charset="-128"/>
                <a:ea typeface="游ゴシック" panose="020B0400000000000000" pitchFamily="50" charset="-128"/>
              </a:rPr>
              <a:t>・</a:t>
            </a:r>
            <a:r>
              <a:rPr lang="ja-JP" altLang="en-US" b="1" dirty="0"/>
              <a:t>委託者の意見を正しく反映するために、随時担当者とのヒアリングを実施</a:t>
            </a:r>
            <a:endParaRPr lang="en-US" altLang="ja-JP" b="1" dirty="0"/>
          </a:p>
          <a:p>
            <a:r>
              <a:rPr kumimoji="1" lang="ja-JP" altLang="en-US" b="1" dirty="0">
                <a:latin typeface="游ゴシック" panose="020B0400000000000000" pitchFamily="50" charset="-128"/>
                <a:ea typeface="游ゴシック" panose="020B0400000000000000" pitchFamily="50" charset="-128"/>
              </a:rPr>
              <a:t>・フィードバック結果を反映させる仕組み、プロセスの記載　等</a:t>
            </a:r>
            <a:endParaRPr kumimoji="1" lang="en-US" altLang="ja-JP" b="1" dirty="0">
              <a:latin typeface="游ゴシック" panose="020B0400000000000000" pitchFamily="50" charset="-128"/>
              <a:ea typeface="游ゴシック" panose="020B0400000000000000" pitchFamily="50" charset="-128"/>
            </a:endParaRPr>
          </a:p>
        </p:txBody>
      </p:sp>
      <p:sp>
        <p:nvSpPr>
          <p:cNvPr id="9" name="フローチャート: 他ページ結合子 8">
            <a:extLst>
              <a:ext uri="{FF2B5EF4-FFF2-40B4-BE49-F238E27FC236}">
                <a16:creationId xmlns:a16="http://schemas.microsoft.com/office/drawing/2014/main" id="{B68D3DDA-CC57-4706-8D57-DC3C0C67A6B3}"/>
              </a:ext>
            </a:extLst>
          </p:cNvPr>
          <p:cNvSpPr/>
          <p:nvPr/>
        </p:nvSpPr>
        <p:spPr>
          <a:xfrm rot="16200000">
            <a:off x="8215281" y="3007637"/>
            <a:ext cx="1041940" cy="1995371"/>
          </a:xfrm>
          <a:prstGeom prst="flowChartOffpage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フローチャート: 他ページ結合子 9">
            <a:extLst>
              <a:ext uri="{FF2B5EF4-FFF2-40B4-BE49-F238E27FC236}">
                <a16:creationId xmlns:a16="http://schemas.microsoft.com/office/drawing/2014/main" id="{7F003D4E-80AA-45BC-B0EC-A39C86601959}"/>
              </a:ext>
            </a:extLst>
          </p:cNvPr>
          <p:cNvSpPr/>
          <p:nvPr/>
        </p:nvSpPr>
        <p:spPr>
          <a:xfrm rot="16200000">
            <a:off x="1613069" y="3007636"/>
            <a:ext cx="1041940" cy="1995371"/>
          </a:xfrm>
          <a:prstGeom prst="flowChartOffpage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11" name="フローチャート: 他ページ結合子 10">
            <a:extLst>
              <a:ext uri="{FF2B5EF4-FFF2-40B4-BE49-F238E27FC236}">
                <a16:creationId xmlns:a16="http://schemas.microsoft.com/office/drawing/2014/main" id="{CC897FB4-E1CD-4EC3-9C2F-990D77510027}"/>
              </a:ext>
            </a:extLst>
          </p:cNvPr>
          <p:cNvSpPr/>
          <p:nvPr/>
        </p:nvSpPr>
        <p:spPr>
          <a:xfrm rot="16200000">
            <a:off x="3821348" y="3007636"/>
            <a:ext cx="1041940" cy="1995371"/>
          </a:xfrm>
          <a:prstGeom prst="flowChartOffpage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 name="フローチャート: 他ページ結合子 11">
            <a:extLst>
              <a:ext uri="{FF2B5EF4-FFF2-40B4-BE49-F238E27FC236}">
                <a16:creationId xmlns:a16="http://schemas.microsoft.com/office/drawing/2014/main" id="{30A5D311-C88E-4572-8CBD-29F12447345C}"/>
              </a:ext>
            </a:extLst>
          </p:cNvPr>
          <p:cNvSpPr/>
          <p:nvPr/>
        </p:nvSpPr>
        <p:spPr>
          <a:xfrm rot="16200000">
            <a:off x="6001142" y="3007637"/>
            <a:ext cx="1041940" cy="1995371"/>
          </a:xfrm>
          <a:prstGeom prst="flowChartOffpage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 name="テキスト ボックス 12">
            <a:extLst>
              <a:ext uri="{FF2B5EF4-FFF2-40B4-BE49-F238E27FC236}">
                <a16:creationId xmlns:a16="http://schemas.microsoft.com/office/drawing/2014/main" id="{AD9746BB-81FE-4DB8-B40B-ABBE9C361EDB}"/>
              </a:ext>
            </a:extLst>
          </p:cNvPr>
          <p:cNvSpPr txBox="1"/>
          <p:nvPr/>
        </p:nvSpPr>
        <p:spPr>
          <a:xfrm>
            <a:off x="1456045" y="3854420"/>
            <a:ext cx="1355987" cy="369332"/>
          </a:xfrm>
          <a:prstGeom prst="rect">
            <a:avLst/>
          </a:prstGeom>
          <a:noFill/>
        </p:spPr>
        <p:txBody>
          <a:bodyPr wrap="square" rtlCol="0">
            <a:spAutoFit/>
          </a:bodyPr>
          <a:lstStyle/>
          <a:p>
            <a:r>
              <a:rPr kumimoji="1" lang="ja-JP" altLang="en-US" b="1" dirty="0"/>
              <a:t>課題整理</a:t>
            </a:r>
          </a:p>
        </p:txBody>
      </p:sp>
      <p:sp>
        <p:nvSpPr>
          <p:cNvPr id="14" name="テキスト ボックス 13">
            <a:extLst>
              <a:ext uri="{FF2B5EF4-FFF2-40B4-BE49-F238E27FC236}">
                <a16:creationId xmlns:a16="http://schemas.microsoft.com/office/drawing/2014/main" id="{D6625653-3345-46AD-BCC9-9A90C62596C3}"/>
              </a:ext>
            </a:extLst>
          </p:cNvPr>
          <p:cNvSpPr txBox="1"/>
          <p:nvPr/>
        </p:nvSpPr>
        <p:spPr>
          <a:xfrm>
            <a:off x="3848746" y="3854420"/>
            <a:ext cx="1355987" cy="369332"/>
          </a:xfrm>
          <a:prstGeom prst="rect">
            <a:avLst/>
          </a:prstGeom>
          <a:noFill/>
        </p:spPr>
        <p:txBody>
          <a:bodyPr wrap="square" rtlCol="0">
            <a:spAutoFit/>
          </a:bodyPr>
          <a:lstStyle/>
          <a:p>
            <a:r>
              <a:rPr kumimoji="1" lang="ja-JP" altLang="en-US" b="1" dirty="0"/>
              <a:t>検討</a:t>
            </a:r>
          </a:p>
        </p:txBody>
      </p:sp>
      <p:sp>
        <p:nvSpPr>
          <p:cNvPr id="15" name="テキスト ボックス 14">
            <a:extLst>
              <a:ext uri="{FF2B5EF4-FFF2-40B4-BE49-F238E27FC236}">
                <a16:creationId xmlns:a16="http://schemas.microsoft.com/office/drawing/2014/main" id="{48C15E5E-3E68-45E1-857A-FB0BA449742B}"/>
              </a:ext>
            </a:extLst>
          </p:cNvPr>
          <p:cNvSpPr txBox="1"/>
          <p:nvPr/>
        </p:nvSpPr>
        <p:spPr>
          <a:xfrm>
            <a:off x="5538890" y="3854420"/>
            <a:ext cx="2202496" cy="369332"/>
          </a:xfrm>
          <a:prstGeom prst="rect">
            <a:avLst/>
          </a:prstGeom>
          <a:noFill/>
        </p:spPr>
        <p:txBody>
          <a:bodyPr wrap="square" rtlCol="0">
            <a:spAutoFit/>
          </a:bodyPr>
          <a:lstStyle/>
          <a:p>
            <a:r>
              <a:rPr kumimoji="1" lang="ja-JP" altLang="en-US" b="1" dirty="0"/>
              <a:t>フィードバック</a:t>
            </a:r>
          </a:p>
        </p:txBody>
      </p:sp>
      <p:sp>
        <p:nvSpPr>
          <p:cNvPr id="16" name="テキスト ボックス 15">
            <a:extLst>
              <a:ext uri="{FF2B5EF4-FFF2-40B4-BE49-F238E27FC236}">
                <a16:creationId xmlns:a16="http://schemas.microsoft.com/office/drawing/2014/main" id="{33B75B34-FE59-4047-9C91-B1E556403F97}"/>
              </a:ext>
            </a:extLst>
          </p:cNvPr>
          <p:cNvSpPr txBox="1"/>
          <p:nvPr/>
        </p:nvSpPr>
        <p:spPr>
          <a:xfrm>
            <a:off x="8300011" y="3820655"/>
            <a:ext cx="1355987" cy="369332"/>
          </a:xfrm>
          <a:prstGeom prst="rect">
            <a:avLst/>
          </a:prstGeom>
          <a:noFill/>
        </p:spPr>
        <p:txBody>
          <a:bodyPr wrap="square" rtlCol="0">
            <a:spAutoFit/>
          </a:bodyPr>
          <a:lstStyle/>
          <a:p>
            <a:r>
              <a:rPr lang="ja-JP" altLang="en-US" b="1" dirty="0"/>
              <a:t>改善</a:t>
            </a:r>
            <a:endParaRPr kumimoji="1" lang="ja-JP" altLang="en-US" b="1" dirty="0"/>
          </a:p>
        </p:txBody>
      </p:sp>
      <p:sp>
        <p:nvSpPr>
          <p:cNvPr id="17" name="テキスト ボックス 16">
            <a:extLst>
              <a:ext uri="{FF2B5EF4-FFF2-40B4-BE49-F238E27FC236}">
                <a16:creationId xmlns:a16="http://schemas.microsoft.com/office/drawing/2014/main" id="{40487A8A-02EB-4966-A39B-F584247EB1A1}"/>
              </a:ext>
            </a:extLst>
          </p:cNvPr>
          <p:cNvSpPr txBox="1"/>
          <p:nvPr/>
        </p:nvSpPr>
        <p:spPr>
          <a:xfrm>
            <a:off x="9733936" y="260312"/>
            <a:ext cx="1552628" cy="584775"/>
          </a:xfrm>
          <a:prstGeom prst="rect">
            <a:avLst/>
          </a:prstGeom>
          <a:noFill/>
          <a:ln w="38100">
            <a:solidFill>
              <a:srgbClr val="FF0000"/>
            </a:solidFill>
          </a:ln>
        </p:spPr>
        <p:txBody>
          <a:bodyPr wrap="square" rtlCol="0">
            <a:spAutoFit/>
          </a:bodyPr>
          <a:lstStyle/>
          <a:p>
            <a:r>
              <a:rPr kumimoji="1" lang="ja-JP" altLang="en-US" sz="3200" b="1" dirty="0">
                <a:latin typeface="游ゴシック" panose="020B0400000000000000" pitchFamily="50" charset="-128"/>
                <a:ea typeface="游ゴシック" panose="020B0400000000000000" pitchFamily="50" charset="-128"/>
                <a:cs typeface="Times New Roman" panose="02020603050405020304" pitchFamily="18" charset="0"/>
              </a:rPr>
              <a:t>記載例</a:t>
            </a:r>
            <a:endParaRPr kumimoji="1" lang="ja-JP" altLang="en-US" sz="3200" b="1" dirty="0">
              <a:latin typeface="游ゴシック" panose="020B0400000000000000" pitchFamily="50" charset="-128"/>
              <a:ea typeface="游ゴシック" panose="020B0400000000000000" pitchFamily="50" charset="-128"/>
            </a:endParaRPr>
          </a:p>
        </p:txBody>
      </p:sp>
      <p:sp>
        <p:nvSpPr>
          <p:cNvPr id="6" name="スライド番号プレースホルダー 5">
            <a:extLst>
              <a:ext uri="{FF2B5EF4-FFF2-40B4-BE49-F238E27FC236}">
                <a16:creationId xmlns:a16="http://schemas.microsoft.com/office/drawing/2014/main" id="{7569E54D-8CE3-4F91-BD21-F1440DB25CA8}"/>
              </a:ext>
            </a:extLst>
          </p:cNvPr>
          <p:cNvSpPr>
            <a:spLocks noGrp="1"/>
          </p:cNvSpPr>
          <p:nvPr>
            <p:ph type="sldNum" sz="quarter" idx="12"/>
          </p:nvPr>
        </p:nvSpPr>
        <p:spPr/>
        <p:txBody>
          <a:bodyPr/>
          <a:lstStyle/>
          <a:p>
            <a:fld id="{18830903-A0D8-4522-BFDC-25C70BD97FB1}" type="slidenum">
              <a:rPr kumimoji="1" lang="ja-JP" altLang="en-US" smtClean="0"/>
              <a:t>10</a:t>
            </a:fld>
            <a:endParaRPr kumimoji="1" lang="ja-JP" altLang="en-US"/>
          </a:p>
        </p:txBody>
      </p:sp>
    </p:spTree>
    <p:extLst>
      <p:ext uri="{BB962C8B-B14F-4D97-AF65-F5344CB8AC3E}">
        <p14:creationId xmlns:p14="http://schemas.microsoft.com/office/powerpoint/2010/main" val="371402733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85134" y="259236"/>
            <a:ext cx="6120581" cy="369332"/>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４　現行計画の整理と次期計画に向けた行動の明確化</a:t>
            </a:r>
            <a:endParaRPr kumimoji="1" lang="ja-JP" altLang="en-US" b="1" dirty="0">
              <a:latin typeface="游ゴシック" panose="020B0400000000000000" pitchFamily="50" charset="-128"/>
              <a:ea typeface="游ゴシック" panose="020B0400000000000000" pitchFamily="50" charset="-128"/>
            </a:endParaRPr>
          </a:p>
        </p:txBody>
      </p:sp>
      <p:sp>
        <p:nvSpPr>
          <p:cNvPr id="3" name="正方形/長方形 2">
            <a:extLst>
              <a:ext uri="{FF2B5EF4-FFF2-40B4-BE49-F238E27FC236}">
                <a16:creationId xmlns:a16="http://schemas.microsoft.com/office/drawing/2014/main" id="{00CCAE47-CE3C-4411-84A1-F118426CA69A}"/>
              </a:ext>
            </a:extLst>
          </p:cNvPr>
          <p:cNvSpPr/>
          <p:nvPr/>
        </p:nvSpPr>
        <p:spPr>
          <a:xfrm>
            <a:off x="427701" y="1223198"/>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正方形/長方形 3">
            <a:extLst>
              <a:ext uri="{FF2B5EF4-FFF2-40B4-BE49-F238E27FC236}">
                <a16:creationId xmlns:a16="http://schemas.microsoft.com/office/drawing/2014/main" id="{1C58E717-C0D0-4EA7-B8C5-1E18794EA17E}"/>
              </a:ext>
            </a:extLst>
          </p:cNvPr>
          <p:cNvSpPr/>
          <p:nvPr/>
        </p:nvSpPr>
        <p:spPr>
          <a:xfrm>
            <a:off x="384682" y="4127333"/>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5" name="テキスト ボックス 4">
            <a:extLst>
              <a:ext uri="{FF2B5EF4-FFF2-40B4-BE49-F238E27FC236}">
                <a16:creationId xmlns:a16="http://schemas.microsoft.com/office/drawing/2014/main" id="{C9B6F5EA-1669-4F2C-A301-68D05073ACEA}"/>
              </a:ext>
            </a:extLst>
          </p:cNvPr>
          <p:cNvSpPr txBox="1"/>
          <p:nvPr/>
        </p:nvSpPr>
        <p:spPr>
          <a:xfrm>
            <a:off x="513735" y="126406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6" name="テキスト ボックス 5">
            <a:extLst>
              <a:ext uri="{FF2B5EF4-FFF2-40B4-BE49-F238E27FC236}">
                <a16:creationId xmlns:a16="http://schemas.microsoft.com/office/drawing/2014/main" id="{3433E2A0-0CAE-4789-8B83-C9580CD0B3A7}"/>
              </a:ext>
            </a:extLst>
          </p:cNvPr>
          <p:cNvSpPr txBox="1"/>
          <p:nvPr/>
        </p:nvSpPr>
        <p:spPr>
          <a:xfrm>
            <a:off x="513735" y="4163962"/>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2EFA74F3-66D3-4883-B65C-1E1BD4138ACC}"/>
              </a:ext>
            </a:extLst>
          </p:cNvPr>
          <p:cNvSpPr txBox="1"/>
          <p:nvPr/>
        </p:nvSpPr>
        <p:spPr>
          <a:xfrm>
            <a:off x="384682" y="588582"/>
            <a:ext cx="11164527" cy="923330"/>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１</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ビジョン等に対する現行取組の論理的なつながりを検証する手法が具体的に示されているか</a:t>
            </a:r>
            <a:endPar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また、地域分析についてどのように実施するか</a:t>
            </a:r>
            <a:endParaRPr kumimoji="1" lang="ja-JP" altLang="en-US" b="1" dirty="0">
              <a:latin typeface="游ゴシック" panose="020B0400000000000000" pitchFamily="50" charset="-128"/>
              <a:ea typeface="游ゴシック" panose="020B0400000000000000" pitchFamily="50" charset="-128"/>
            </a:endParaRPr>
          </a:p>
          <a:p>
            <a:endParaRPr kumimoji="1" lang="ja-JP" altLang="en-US" b="1" dirty="0">
              <a:latin typeface="游ゴシック" panose="020B0400000000000000" pitchFamily="50" charset="-128"/>
              <a:ea typeface="游ゴシック" panose="020B0400000000000000" pitchFamily="50" charset="-128"/>
            </a:endParaRPr>
          </a:p>
        </p:txBody>
      </p:sp>
      <p:sp>
        <p:nvSpPr>
          <p:cNvPr id="8" name="テキスト ボックス 7">
            <a:extLst>
              <a:ext uri="{FF2B5EF4-FFF2-40B4-BE49-F238E27FC236}">
                <a16:creationId xmlns:a16="http://schemas.microsoft.com/office/drawing/2014/main" id="{380475C3-78B8-416A-AD18-A9CE82FC22FB}"/>
              </a:ext>
            </a:extLst>
          </p:cNvPr>
          <p:cNvSpPr txBox="1"/>
          <p:nvPr/>
        </p:nvSpPr>
        <p:spPr>
          <a:xfrm>
            <a:off x="427700" y="3794630"/>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２</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現行計画の課題や改善点を洗い出すための方法は適切か</a:t>
            </a:r>
            <a:endParaRPr kumimoji="1" lang="ja-JP" altLang="en-US" b="1" dirty="0">
              <a:latin typeface="游ゴシック" panose="020B0400000000000000" pitchFamily="50" charset="-128"/>
              <a:ea typeface="游ゴシック" panose="020B0400000000000000" pitchFamily="50" charset="-128"/>
            </a:endParaRPr>
          </a:p>
        </p:txBody>
      </p:sp>
      <p:sp>
        <p:nvSpPr>
          <p:cNvPr id="9" name="テキスト ボックス 8">
            <a:extLst>
              <a:ext uri="{FF2B5EF4-FFF2-40B4-BE49-F238E27FC236}">
                <a16:creationId xmlns:a16="http://schemas.microsoft.com/office/drawing/2014/main" id="{AB5F5A15-0812-49E6-BAD8-A7A61A21819E}"/>
              </a:ext>
            </a:extLst>
          </p:cNvPr>
          <p:cNvSpPr txBox="1"/>
          <p:nvPr/>
        </p:nvSpPr>
        <p:spPr>
          <a:xfrm>
            <a:off x="9733936" y="260312"/>
            <a:ext cx="1552628" cy="584775"/>
          </a:xfrm>
          <a:prstGeom prst="rect">
            <a:avLst/>
          </a:prstGeom>
          <a:noFill/>
          <a:ln w="38100">
            <a:solidFill>
              <a:srgbClr val="FF0000"/>
            </a:solidFill>
          </a:ln>
        </p:spPr>
        <p:txBody>
          <a:bodyPr wrap="square" rtlCol="0">
            <a:spAutoFit/>
          </a:bodyPr>
          <a:lstStyle/>
          <a:p>
            <a:r>
              <a:rPr kumimoji="1" lang="ja-JP" altLang="en-US" sz="3200" b="1" dirty="0">
                <a:latin typeface="游ゴシック" panose="020B0400000000000000" pitchFamily="50" charset="-128"/>
                <a:ea typeface="游ゴシック" panose="020B0400000000000000" pitchFamily="50" charset="-128"/>
                <a:cs typeface="Times New Roman" panose="02020603050405020304" pitchFamily="18" charset="0"/>
              </a:rPr>
              <a:t>記載例</a:t>
            </a:r>
            <a:endParaRPr kumimoji="1" lang="ja-JP" altLang="en-US" sz="3200" b="1" dirty="0">
              <a:latin typeface="游ゴシック" panose="020B0400000000000000" pitchFamily="50" charset="-128"/>
              <a:ea typeface="游ゴシック" panose="020B0400000000000000" pitchFamily="50" charset="-128"/>
            </a:endParaRPr>
          </a:p>
        </p:txBody>
      </p:sp>
      <p:sp>
        <p:nvSpPr>
          <p:cNvPr id="10" name="テキスト ボックス 9">
            <a:extLst>
              <a:ext uri="{FF2B5EF4-FFF2-40B4-BE49-F238E27FC236}">
                <a16:creationId xmlns:a16="http://schemas.microsoft.com/office/drawing/2014/main" id="{E69CA440-3207-4E5D-AE0F-749B6F676E13}"/>
              </a:ext>
            </a:extLst>
          </p:cNvPr>
          <p:cNvSpPr txBox="1"/>
          <p:nvPr/>
        </p:nvSpPr>
        <p:spPr>
          <a:xfrm>
            <a:off x="513735" y="1806261"/>
            <a:ext cx="8305800" cy="1200329"/>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・実際に検証した例や過去の成果分析等、具体的な記載</a:t>
            </a:r>
            <a:endParaRPr lang="en-US" altLang="ja-JP" b="1" dirty="0"/>
          </a:p>
          <a:p>
            <a:r>
              <a:rPr kumimoji="1" lang="ja-JP" altLang="en-US" b="1" dirty="0">
                <a:latin typeface="游ゴシック" panose="020B0400000000000000" pitchFamily="50" charset="-128"/>
                <a:ea typeface="游ゴシック" panose="020B0400000000000000" pitchFamily="50" charset="-128"/>
              </a:rPr>
              <a:t>・</a:t>
            </a:r>
            <a:r>
              <a:rPr lang="ja-JP" altLang="en-US" b="1" dirty="0"/>
              <a:t>論理構造の妥当性を検証する方法　</a:t>
            </a:r>
            <a:r>
              <a:rPr kumimoji="1" lang="ja-JP" altLang="en-US" b="1" dirty="0">
                <a:latin typeface="游ゴシック" panose="020B0400000000000000" pitchFamily="50" charset="-128"/>
                <a:ea typeface="游ゴシック" panose="020B0400000000000000" pitchFamily="50" charset="-128"/>
              </a:rPr>
              <a:t>等</a:t>
            </a:r>
            <a:endParaRPr kumimoji="1" lang="en-US" altLang="ja-JP" b="1" dirty="0">
              <a:latin typeface="游ゴシック" panose="020B0400000000000000" pitchFamily="50" charset="-128"/>
              <a:ea typeface="游ゴシック" panose="020B0400000000000000" pitchFamily="50" charset="-128"/>
            </a:endParaRPr>
          </a:p>
          <a:p>
            <a:r>
              <a:rPr kumimoji="1" lang="ja-JP" altLang="en-US" b="1" dirty="0">
                <a:latin typeface="游ゴシック" panose="020B0400000000000000" pitchFamily="50" charset="-128"/>
                <a:ea typeface="游ゴシック" panose="020B0400000000000000" pitchFamily="50" charset="-128"/>
              </a:rPr>
              <a:t>・今までに行った他市事例等、地域分析の具体例を提示</a:t>
            </a:r>
            <a:endParaRPr kumimoji="1" lang="en-US" altLang="ja-JP" b="1" dirty="0">
              <a:latin typeface="游ゴシック" panose="020B0400000000000000" pitchFamily="50" charset="-128"/>
              <a:ea typeface="游ゴシック" panose="020B0400000000000000" pitchFamily="50" charset="-128"/>
            </a:endParaRPr>
          </a:p>
        </p:txBody>
      </p:sp>
      <p:sp>
        <p:nvSpPr>
          <p:cNvPr id="11" name="テキスト ボックス 10">
            <a:extLst>
              <a:ext uri="{FF2B5EF4-FFF2-40B4-BE49-F238E27FC236}">
                <a16:creationId xmlns:a16="http://schemas.microsoft.com/office/drawing/2014/main" id="{8D738380-CCF9-4F3D-99C9-448E55411A8F}"/>
              </a:ext>
            </a:extLst>
          </p:cNvPr>
          <p:cNvSpPr txBox="1"/>
          <p:nvPr/>
        </p:nvSpPr>
        <p:spPr>
          <a:xfrm>
            <a:off x="513735" y="4734494"/>
            <a:ext cx="8305800"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・過去の取組事例などの具体的なイメージ</a:t>
            </a:r>
            <a:endParaRPr lang="en-US" altLang="ja-JP" b="1" dirty="0"/>
          </a:p>
          <a:p>
            <a:r>
              <a:rPr kumimoji="1" lang="ja-JP" altLang="en-US" b="1" dirty="0">
                <a:latin typeface="游ゴシック" panose="020B0400000000000000" pitchFamily="50" charset="-128"/>
                <a:ea typeface="游ゴシック" panose="020B0400000000000000" pitchFamily="50" charset="-128"/>
              </a:rPr>
              <a:t>・利用者目線の課題を取りこぼさない配慮を記載　等</a:t>
            </a:r>
            <a:endParaRPr kumimoji="1" lang="en-US" altLang="ja-JP" b="1" dirty="0">
              <a:latin typeface="游ゴシック" panose="020B0400000000000000" pitchFamily="50" charset="-128"/>
              <a:ea typeface="游ゴシック" panose="020B0400000000000000" pitchFamily="50" charset="-128"/>
            </a:endParaRPr>
          </a:p>
        </p:txBody>
      </p:sp>
      <p:sp>
        <p:nvSpPr>
          <p:cNvPr id="14" name="スライド番号プレースホルダー 13">
            <a:extLst>
              <a:ext uri="{FF2B5EF4-FFF2-40B4-BE49-F238E27FC236}">
                <a16:creationId xmlns:a16="http://schemas.microsoft.com/office/drawing/2014/main" id="{2D887E49-12F5-4165-910C-2A11C1661BF7}"/>
              </a:ext>
            </a:extLst>
          </p:cNvPr>
          <p:cNvSpPr>
            <a:spLocks noGrp="1"/>
          </p:cNvSpPr>
          <p:nvPr>
            <p:ph type="sldNum" sz="quarter" idx="12"/>
          </p:nvPr>
        </p:nvSpPr>
        <p:spPr/>
        <p:txBody>
          <a:bodyPr/>
          <a:lstStyle/>
          <a:p>
            <a:fld id="{18830903-A0D8-4522-BFDC-25C70BD97FB1}" type="slidenum">
              <a:rPr kumimoji="1" lang="ja-JP" altLang="en-US" smtClean="0"/>
              <a:t>11</a:t>
            </a:fld>
            <a:endParaRPr kumimoji="1" lang="ja-JP" altLang="en-US"/>
          </a:p>
        </p:txBody>
      </p:sp>
    </p:spTree>
    <p:extLst>
      <p:ext uri="{BB962C8B-B14F-4D97-AF65-F5344CB8AC3E}">
        <p14:creationId xmlns:p14="http://schemas.microsoft.com/office/powerpoint/2010/main" val="33064091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65471" y="442451"/>
            <a:ext cx="6120581" cy="369332"/>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４　現行計画の整理と次期計画に向けた行動の明確化</a:t>
            </a:r>
            <a:endParaRPr kumimoji="1" lang="ja-JP" altLang="en-US" b="1" dirty="0">
              <a:latin typeface="游ゴシック" panose="020B0400000000000000" pitchFamily="50" charset="-128"/>
              <a:ea typeface="游ゴシック" panose="020B0400000000000000" pitchFamily="50" charset="-128"/>
            </a:endParaRPr>
          </a:p>
        </p:txBody>
      </p:sp>
      <p:sp>
        <p:nvSpPr>
          <p:cNvPr id="3" name="正方形/長方形 2">
            <a:extLst>
              <a:ext uri="{FF2B5EF4-FFF2-40B4-BE49-F238E27FC236}">
                <a16:creationId xmlns:a16="http://schemas.microsoft.com/office/drawing/2014/main" id="{00CCAE47-CE3C-4411-84A1-F118426CA69A}"/>
              </a:ext>
            </a:extLst>
          </p:cNvPr>
          <p:cNvSpPr/>
          <p:nvPr/>
        </p:nvSpPr>
        <p:spPr>
          <a:xfrm>
            <a:off x="427701" y="1223198"/>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正方形/長方形 3">
            <a:extLst>
              <a:ext uri="{FF2B5EF4-FFF2-40B4-BE49-F238E27FC236}">
                <a16:creationId xmlns:a16="http://schemas.microsoft.com/office/drawing/2014/main" id="{1C58E717-C0D0-4EA7-B8C5-1E18794EA17E}"/>
              </a:ext>
            </a:extLst>
          </p:cNvPr>
          <p:cNvSpPr/>
          <p:nvPr/>
        </p:nvSpPr>
        <p:spPr>
          <a:xfrm>
            <a:off x="427701" y="4163962"/>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5" name="テキスト ボックス 4">
            <a:extLst>
              <a:ext uri="{FF2B5EF4-FFF2-40B4-BE49-F238E27FC236}">
                <a16:creationId xmlns:a16="http://schemas.microsoft.com/office/drawing/2014/main" id="{C9B6F5EA-1669-4F2C-A301-68D05073ACEA}"/>
              </a:ext>
            </a:extLst>
          </p:cNvPr>
          <p:cNvSpPr txBox="1"/>
          <p:nvPr/>
        </p:nvSpPr>
        <p:spPr>
          <a:xfrm>
            <a:off x="513735" y="126406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6" name="テキスト ボックス 5">
            <a:extLst>
              <a:ext uri="{FF2B5EF4-FFF2-40B4-BE49-F238E27FC236}">
                <a16:creationId xmlns:a16="http://schemas.microsoft.com/office/drawing/2014/main" id="{3433E2A0-0CAE-4789-8B83-C9580CD0B3A7}"/>
              </a:ext>
            </a:extLst>
          </p:cNvPr>
          <p:cNvSpPr txBox="1"/>
          <p:nvPr/>
        </p:nvSpPr>
        <p:spPr>
          <a:xfrm>
            <a:off x="494070" y="4175476"/>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2EFA74F3-66D3-4883-B65C-1E1BD4138ACC}"/>
              </a:ext>
            </a:extLst>
          </p:cNvPr>
          <p:cNvSpPr txBox="1"/>
          <p:nvPr/>
        </p:nvSpPr>
        <p:spPr>
          <a:xfrm>
            <a:off x="427701" y="795493"/>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(PDCA</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サイクルによる検証を効果的に実施する提案がされているか</a:t>
            </a:r>
            <a:endParaRPr kumimoji="1" lang="ja-JP" altLang="en-US" b="1" dirty="0">
              <a:latin typeface="游ゴシック" panose="020B0400000000000000" pitchFamily="50" charset="-128"/>
              <a:ea typeface="游ゴシック" panose="020B0400000000000000" pitchFamily="50" charset="-128"/>
            </a:endParaRPr>
          </a:p>
        </p:txBody>
      </p:sp>
      <p:sp>
        <p:nvSpPr>
          <p:cNvPr id="8" name="テキスト ボックス 7">
            <a:extLst>
              <a:ext uri="{FF2B5EF4-FFF2-40B4-BE49-F238E27FC236}">
                <a16:creationId xmlns:a16="http://schemas.microsoft.com/office/drawing/2014/main" id="{380475C3-78B8-416A-AD18-A9CE82FC22FB}"/>
              </a:ext>
            </a:extLst>
          </p:cNvPr>
          <p:cNvSpPr txBox="1"/>
          <p:nvPr/>
        </p:nvSpPr>
        <p:spPr>
          <a:xfrm>
            <a:off x="427700" y="3794630"/>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４</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事業担当者の役割は明確か</a:t>
            </a:r>
            <a:endParaRPr kumimoji="1" lang="ja-JP" altLang="en-US" b="1" dirty="0">
              <a:latin typeface="游ゴシック" panose="020B0400000000000000" pitchFamily="50" charset="-128"/>
              <a:ea typeface="游ゴシック" panose="020B0400000000000000" pitchFamily="50" charset="-128"/>
            </a:endParaRPr>
          </a:p>
        </p:txBody>
      </p:sp>
      <p:sp>
        <p:nvSpPr>
          <p:cNvPr id="9" name="テキスト ボックス 8">
            <a:extLst>
              <a:ext uri="{FF2B5EF4-FFF2-40B4-BE49-F238E27FC236}">
                <a16:creationId xmlns:a16="http://schemas.microsoft.com/office/drawing/2014/main" id="{946ED674-789A-40D8-905B-B9F83FC24581}"/>
              </a:ext>
            </a:extLst>
          </p:cNvPr>
          <p:cNvSpPr txBox="1"/>
          <p:nvPr/>
        </p:nvSpPr>
        <p:spPr>
          <a:xfrm>
            <a:off x="9733936" y="260312"/>
            <a:ext cx="1552628" cy="584775"/>
          </a:xfrm>
          <a:prstGeom prst="rect">
            <a:avLst/>
          </a:prstGeom>
          <a:noFill/>
          <a:ln w="38100">
            <a:solidFill>
              <a:srgbClr val="FF0000"/>
            </a:solidFill>
          </a:ln>
        </p:spPr>
        <p:txBody>
          <a:bodyPr wrap="square" rtlCol="0">
            <a:spAutoFit/>
          </a:bodyPr>
          <a:lstStyle/>
          <a:p>
            <a:r>
              <a:rPr kumimoji="1" lang="ja-JP" altLang="en-US" sz="3200" b="1" dirty="0">
                <a:latin typeface="游ゴシック" panose="020B0400000000000000" pitchFamily="50" charset="-128"/>
                <a:ea typeface="游ゴシック" panose="020B0400000000000000" pitchFamily="50" charset="-128"/>
                <a:cs typeface="Times New Roman" panose="02020603050405020304" pitchFamily="18" charset="0"/>
              </a:rPr>
              <a:t>記載例</a:t>
            </a:r>
            <a:endParaRPr kumimoji="1" lang="ja-JP" altLang="en-US" sz="3200" b="1" dirty="0">
              <a:latin typeface="游ゴシック" panose="020B0400000000000000" pitchFamily="50" charset="-128"/>
              <a:ea typeface="游ゴシック" panose="020B0400000000000000" pitchFamily="50" charset="-128"/>
            </a:endParaRPr>
          </a:p>
        </p:txBody>
      </p:sp>
      <p:sp>
        <p:nvSpPr>
          <p:cNvPr id="10" name="テキスト ボックス 9">
            <a:extLst>
              <a:ext uri="{FF2B5EF4-FFF2-40B4-BE49-F238E27FC236}">
                <a16:creationId xmlns:a16="http://schemas.microsoft.com/office/drawing/2014/main" id="{FFAC46BD-85FA-40D7-934F-D5AC40D08950}"/>
              </a:ext>
            </a:extLst>
          </p:cNvPr>
          <p:cNvSpPr txBox="1"/>
          <p:nvPr/>
        </p:nvSpPr>
        <p:spPr>
          <a:xfrm>
            <a:off x="513735" y="1929838"/>
            <a:ext cx="8305800"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a:t>
            </a:r>
            <a:r>
              <a:rPr lang="en-US" altLang="ja-JP" b="1" dirty="0"/>
              <a:t>Check</a:t>
            </a:r>
            <a:r>
              <a:rPr lang="ja-JP" altLang="en-US" b="1" dirty="0"/>
              <a:t>（評価）」と「</a:t>
            </a:r>
            <a:r>
              <a:rPr lang="en-US" altLang="ja-JP" b="1" dirty="0"/>
              <a:t>Act</a:t>
            </a:r>
            <a:r>
              <a:rPr lang="ja-JP" altLang="en-US" b="1" dirty="0"/>
              <a:t>（改善）」を効果的にする方法論</a:t>
            </a:r>
            <a:endParaRPr lang="en-US" altLang="ja-JP" b="1" dirty="0"/>
          </a:p>
          <a:p>
            <a:r>
              <a:rPr kumimoji="1" lang="ja-JP" altLang="en-US" b="1" dirty="0">
                <a:latin typeface="游ゴシック" panose="020B0400000000000000" pitchFamily="50" charset="-128"/>
                <a:ea typeface="游ゴシック" panose="020B0400000000000000" pitchFamily="50" charset="-128"/>
              </a:rPr>
              <a:t>・現計画に不足している指標等をどのように洗い出すか　等</a:t>
            </a:r>
            <a:endParaRPr kumimoji="1" lang="en-US" altLang="ja-JP" b="1" dirty="0">
              <a:latin typeface="游ゴシック" panose="020B0400000000000000" pitchFamily="50" charset="-128"/>
              <a:ea typeface="游ゴシック" panose="020B0400000000000000" pitchFamily="50" charset="-128"/>
            </a:endParaRPr>
          </a:p>
        </p:txBody>
      </p:sp>
      <p:sp>
        <p:nvSpPr>
          <p:cNvPr id="11" name="テキスト ボックス 10">
            <a:extLst>
              <a:ext uri="{FF2B5EF4-FFF2-40B4-BE49-F238E27FC236}">
                <a16:creationId xmlns:a16="http://schemas.microsoft.com/office/drawing/2014/main" id="{B1D3C40D-3680-4E4B-8C3E-95320E65101A}"/>
              </a:ext>
            </a:extLst>
          </p:cNvPr>
          <p:cNvSpPr txBox="1"/>
          <p:nvPr/>
        </p:nvSpPr>
        <p:spPr>
          <a:xfrm>
            <a:off x="494070" y="4912685"/>
            <a:ext cx="8305800"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・事業担当者に求められる具体的なタスクの記載</a:t>
            </a:r>
            <a:endParaRPr lang="en-US" altLang="ja-JP" b="1" dirty="0"/>
          </a:p>
          <a:p>
            <a:r>
              <a:rPr kumimoji="1" lang="ja-JP" altLang="en-US" b="1" dirty="0">
                <a:latin typeface="游ゴシック" panose="020B0400000000000000" pitchFamily="50" charset="-128"/>
                <a:ea typeface="游ゴシック" panose="020B0400000000000000" pitchFamily="50" charset="-128"/>
              </a:rPr>
              <a:t>・担当者が主体的に参加できる仕組みや工夫　等</a:t>
            </a:r>
            <a:endParaRPr kumimoji="1" lang="en-US" altLang="ja-JP" b="1" dirty="0">
              <a:latin typeface="游ゴシック" panose="020B0400000000000000" pitchFamily="50" charset="-128"/>
              <a:ea typeface="游ゴシック" panose="020B0400000000000000" pitchFamily="50" charset="-128"/>
            </a:endParaRPr>
          </a:p>
        </p:txBody>
      </p:sp>
      <p:sp>
        <p:nvSpPr>
          <p:cNvPr id="14" name="スライド番号プレースホルダー 13">
            <a:extLst>
              <a:ext uri="{FF2B5EF4-FFF2-40B4-BE49-F238E27FC236}">
                <a16:creationId xmlns:a16="http://schemas.microsoft.com/office/drawing/2014/main" id="{F0E339ED-E0F8-4C72-8E5F-31B1D1CE451E}"/>
              </a:ext>
            </a:extLst>
          </p:cNvPr>
          <p:cNvSpPr>
            <a:spLocks noGrp="1"/>
          </p:cNvSpPr>
          <p:nvPr>
            <p:ph type="sldNum" sz="quarter" idx="12"/>
          </p:nvPr>
        </p:nvSpPr>
        <p:spPr/>
        <p:txBody>
          <a:bodyPr/>
          <a:lstStyle/>
          <a:p>
            <a:fld id="{18830903-A0D8-4522-BFDC-25C70BD97FB1}" type="slidenum">
              <a:rPr kumimoji="1" lang="ja-JP" altLang="en-US" smtClean="0"/>
              <a:t>12</a:t>
            </a:fld>
            <a:endParaRPr kumimoji="1" lang="ja-JP" altLang="en-US"/>
          </a:p>
        </p:txBody>
      </p:sp>
    </p:spTree>
    <p:extLst>
      <p:ext uri="{BB962C8B-B14F-4D97-AF65-F5344CB8AC3E}">
        <p14:creationId xmlns:p14="http://schemas.microsoft.com/office/powerpoint/2010/main" val="187424725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65471" y="442451"/>
            <a:ext cx="6120581" cy="369332"/>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５　ビジョン達成に向けての改善案</a:t>
            </a:r>
            <a:endParaRPr kumimoji="1" lang="ja-JP" altLang="en-US" b="1" dirty="0">
              <a:latin typeface="游ゴシック" panose="020B0400000000000000" pitchFamily="50" charset="-128"/>
              <a:ea typeface="游ゴシック" panose="020B0400000000000000" pitchFamily="50" charset="-128"/>
            </a:endParaRPr>
          </a:p>
        </p:txBody>
      </p:sp>
      <p:sp>
        <p:nvSpPr>
          <p:cNvPr id="3" name="正方形/長方形 2">
            <a:extLst>
              <a:ext uri="{FF2B5EF4-FFF2-40B4-BE49-F238E27FC236}">
                <a16:creationId xmlns:a16="http://schemas.microsoft.com/office/drawing/2014/main" id="{00CCAE47-CE3C-4411-84A1-F118426CA69A}"/>
              </a:ext>
            </a:extLst>
          </p:cNvPr>
          <p:cNvSpPr/>
          <p:nvPr/>
        </p:nvSpPr>
        <p:spPr>
          <a:xfrm>
            <a:off x="427701" y="1223198"/>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正方形/長方形 3">
            <a:extLst>
              <a:ext uri="{FF2B5EF4-FFF2-40B4-BE49-F238E27FC236}">
                <a16:creationId xmlns:a16="http://schemas.microsoft.com/office/drawing/2014/main" id="{1C58E717-C0D0-4EA7-B8C5-1E18794EA17E}"/>
              </a:ext>
            </a:extLst>
          </p:cNvPr>
          <p:cNvSpPr/>
          <p:nvPr/>
        </p:nvSpPr>
        <p:spPr>
          <a:xfrm>
            <a:off x="427701" y="4163962"/>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5" name="テキスト ボックス 4">
            <a:extLst>
              <a:ext uri="{FF2B5EF4-FFF2-40B4-BE49-F238E27FC236}">
                <a16:creationId xmlns:a16="http://schemas.microsoft.com/office/drawing/2014/main" id="{C9B6F5EA-1669-4F2C-A301-68D05073ACEA}"/>
              </a:ext>
            </a:extLst>
          </p:cNvPr>
          <p:cNvSpPr txBox="1"/>
          <p:nvPr/>
        </p:nvSpPr>
        <p:spPr>
          <a:xfrm>
            <a:off x="513735" y="126406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6" name="テキスト ボックス 5">
            <a:extLst>
              <a:ext uri="{FF2B5EF4-FFF2-40B4-BE49-F238E27FC236}">
                <a16:creationId xmlns:a16="http://schemas.microsoft.com/office/drawing/2014/main" id="{3433E2A0-0CAE-4789-8B83-C9580CD0B3A7}"/>
              </a:ext>
            </a:extLst>
          </p:cNvPr>
          <p:cNvSpPr txBox="1"/>
          <p:nvPr/>
        </p:nvSpPr>
        <p:spPr>
          <a:xfrm>
            <a:off x="513735" y="4163962"/>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2EFA74F3-66D3-4883-B65C-1E1BD4138ACC}"/>
              </a:ext>
            </a:extLst>
          </p:cNvPr>
          <p:cNvSpPr txBox="1"/>
          <p:nvPr/>
        </p:nvSpPr>
        <p:spPr>
          <a:xfrm>
            <a:off x="427701" y="795493"/>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１</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地域課題の抽出方法が具体的に示されているか</a:t>
            </a:r>
            <a:endParaRPr kumimoji="1" lang="ja-JP" altLang="en-US" b="1" dirty="0">
              <a:latin typeface="游ゴシック" panose="020B0400000000000000" pitchFamily="50" charset="-128"/>
              <a:ea typeface="游ゴシック" panose="020B0400000000000000" pitchFamily="50" charset="-128"/>
            </a:endParaRPr>
          </a:p>
        </p:txBody>
      </p:sp>
      <p:sp>
        <p:nvSpPr>
          <p:cNvPr id="8" name="テキスト ボックス 7">
            <a:extLst>
              <a:ext uri="{FF2B5EF4-FFF2-40B4-BE49-F238E27FC236}">
                <a16:creationId xmlns:a16="http://schemas.microsoft.com/office/drawing/2014/main" id="{380475C3-78B8-416A-AD18-A9CE82FC22FB}"/>
              </a:ext>
            </a:extLst>
          </p:cNvPr>
          <p:cNvSpPr txBox="1"/>
          <p:nvPr/>
        </p:nvSpPr>
        <p:spPr>
          <a:xfrm>
            <a:off x="427700" y="3794630"/>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２</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タスクフォースが計画的かつ具体的に示されているか</a:t>
            </a:r>
            <a:endParaRPr kumimoji="1" lang="ja-JP" altLang="en-US" b="1" dirty="0">
              <a:latin typeface="游ゴシック" panose="020B0400000000000000" pitchFamily="50" charset="-128"/>
              <a:ea typeface="游ゴシック" panose="020B0400000000000000" pitchFamily="50" charset="-128"/>
            </a:endParaRPr>
          </a:p>
        </p:txBody>
      </p:sp>
      <p:sp>
        <p:nvSpPr>
          <p:cNvPr id="9" name="テキスト ボックス 8">
            <a:extLst>
              <a:ext uri="{FF2B5EF4-FFF2-40B4-BE49-F238E27FC236}">
                <a16:creationId xmlns:a16="http://schemas.microsoft.com/office/drawing/2014/main" id="{AA40BF46-19AE-4CA5-8783-76E5983DF417}"/>
              </a:ext>
            </a:extLst>
          </p:cNvPr>
          <p:cNvSpPr txBox="1"/>
          <p:nvPr/>
        </p:nvSpPr>
        <p:spPr>
          <a:xfrm>
            <a:off x="9733936" y="260312"/>
            <a:ext cx="1552628" cy="584775"/>
          </a:xfrm>
          <a:prstGeom prst="rect">
            <a:avLst/>
          </a:prstGeom>
          <a:noFill/>
          <a:ln w="38100">
            <a:solidFill>
              <a:srgbClr val="FF0000"/>
            </a:solidFill>
          </a:ln>
        </p:spPr>
        <p:txBody>
          <a:bodyPr wrap="square" rtlCol="0">
            <a:spAutoFit/>
          </a:bodyPr>
          <a:lstStyle/>
          <a:p>
            <a:r>
              <a:rPr kumimoji="1" lang="ja-JP" altLang="en-US" sz="3200" b="1" dirty="0">
                <a:latin typeface="游ゴシック" panose="020B0400000000000000" pitchFamily="50" charset="-128"/>
                <a:ea typeface="游ゴシック" panose="020B0400000000000000" pitchFamily="50" charset="-128"/>
                <a:cs typeface="Times New Roman" panose="02020603050405020304" pitchFamily="18" charset="0"/>
              </a:rPr>
              <a:t>記載例</a:t>
            </a:r>
            <a:endParaRPr kumimoji="1" lang="ja-JP" altLang="en-US" sz="3200" b="1" dirty="0">
              <a:latin typeface="游ゴシック" panose="020B0400000000000000" pitchFamily="50" charset="-128"/>
              <a:ea typeface="游ゴシック" panose="020B0400000000000000" pitchFamily="50" charset="-128"/>
            </a:endParaRPr>
          </a:p>
        </p:txBody>
      </p:sp>
      <p:sp>
        <p:nvSpPr>
          <p:cNvPr id="10" name="テキスト ボックス 9">
            <a:extLst>
              <a:ext uri="{FF2B5EF4-FFF2-40B4-BE49-F238E27FC236}">
                <a16:creationId xmlns:a16="http://schemas.microsoft.com/office/drawing/2014/main" id="{218ED6A4-2C6F-4078-844F-F4608B2F2D3F}"/>
              </a:ext>
            </a:extLst>
          </p:cNvPr>
          <p:cNvSpPr txBox="1"/>
          <p:nvPr/>
        </p:nvSpPr>
        <p:spPr>
          <a:xfrm>
            <a:off x="513735" y="1947970"/>
            <a:ext cx="8305800"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・関係者ヒアリングやワークショップ、過去の取組事例など、具体的に記載</a:t>
            </a:r>
            <a:endParaRPr lang="en-US" altLang="ja-JP" b="1" dirty="0"/>
          </a:p>
          <a:p>
            <a:r>
              <a:rPr kumimoji="1" lang="ja-JP" altLang="en-US" b="1" dirty="0">
                <a:latin typeface="游ゴシック" panose="020B0400000000000000" pitchFamily="50" charset="-128"/>
                <a:ea typeface="游ゴシック" panose="020B0400000000000000" pitchFamily="50" charset="-128"/>
              </a:rPr>
              <a:t>・見える化システムの利用など客観的に定量できる方法　等</a:t>
            </a:r>
            <a:endParaRPr kumimoji="1" lang="en-US" altLang="ja-JP" b="1" dirty="0">
              <a:latin typeface="游ゴシック" panose="020B0400000000000000" pitchFamily="50" charset="-128"/>
              <a:ea typeface="游ゴシック" panose="020B0400000000000000" pitchFamily="50" charset="-128"/>
            </a:endParaRPr>
          </a:p>
        </p:txBody>
      </p:sp>
      <p:sp>
        <p:nvSpPr>
          <p:cNvPr id="11" name="テキスト ボックス 10">
            <a:extLst>
              <a:ext uri="{FF2B5EF4-FFF2-40B4-BE49-F238E27FC236}">
                <a16:creationId xmlns:a16="http://schemas.microsoft.com/office/drawing/2014/main" id="{8423C5CD-6342-4A05-A03B-8EA757C58D50}"/>
              </a:ext>
            </a:extLst>
          </p:cNvPr>
          <p:cNvSpPr txBox="1"/>
          <p:nvPr/>
        </p:nvSpPr>
        <p:spPr>
          <a:xfrm>
            <a:off x="513735" y="4711429"/>
            <a:ext cx="8305800"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・過去の事例等、取組事例によりタスクフォースの運営が具体的に記載</a:t>
            </a:r>
            <a:endParaRPr lang="en-US" altLang="ja-JP" b="1" dirty="0"/>
          </a:p>
          <a:p>
            <a:r>
              <a:rPr kumimoji="1" lang="ja-JP" altLang="en-US" b="1" dirty="0">
                <a:latin typeface="游ゴシック" panose="020B0400000000000000" pitchFamily="50" charset="-128"/>
                <a:ea typeface="游ゴシック" panose="020B0400000000000000" pitchFamily="50" charset="-128"/>
              </a:rPr>
              <a:t>・タスクフォースがうまく機能する仕組みや工夫　等</a:t>
            </a:r>
            <a:endParaRPr kumimoji="1" lang="en-US" altLang="ja-JP" b="1" dirty="0">
              <a:latin typeface="游ゴシック" panose="020B0400000000000000" pitchFamily="50" charset="-128"/>
              <a:ea typeface="游ゴシック" panose="020B0400000000000000" pitchFamily="50" charset="-128"/>
            </a:endParaRPr>
          </a:p>
        </p:txBody>
      </p:sp>
      <p:sp>
        <p:nvSpPr>
          <p:cNvPr id="14" name="スライド番号プレースホルダー 13">
            <a:extLst>
              <a:ext uri="{FF2B5EF4-FFF2-40B4-BE49-F238E27FC236}">
                <a16:creationId xmlns:a16="http://schemas.microsoft.com/office/drawing/2014/main" id="{8B161DD1-E566-4D8D-9A2E-8E72DE1146A6}"/>
              </a:ext>
            </a:extLst>
          </p:cNvPr>
          <p:cNvSpPr>
            <a:spLocks noGrp="1"/>
          </p:cNvSpPr>
          <p:nvPr>
            <p:ph type="sldNum" sz="quarter" idx="12"/>
          </p:nvPr>
        </p:nvSpPr>
        <p:spPr/>
        <p:txBody>
          <a:bodyPr/>
          <a:lstStyle/>
          <a:p>
            <a:fld id="{18830903-A0D8-4522-BFDC-25C70BD97FB1}" type="slidenum">
              <a:rPr kumimoji="1" lang="ja-JP" altLang="en-US" smtClean="0"/>
              <a:t>13</a:t>
            </a:fld>
            <a:endParaRPr kumimoji="1" lang="ja-JP" altLang="en-US"/>
          </a:p>
        </p:txBody>
      </p:sp>
    </p:spTree>
    <p:extLst>
      <p:ext uri="{BB962C8B-B14F-4D97-AF65-F5344CB8AC3E}">
        <p14:creationId xmlns:p14="http://schemas.microsoft.com/office/powerpoint/2010/main" val="308424456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65471" y="442451"/>
            <a:ext cx="6120581" cy="369332"/>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５　ビジョン達成に向けての改善案</a:t>
            </a:r>
            <a:endParaRPr kumimoji="1" lang="ja-JP" altLang="en-US" b="1" dirty="0">
              <a:latin typeface="游ゴシック" panose="020B0400000000000000" pitchFamily="50" charset="-128"/>
              <a:ea typeface="游ゴシック" panose="020B0400000000000000" pitchFamily="50" charset="-128"/>
            </a:endParaRPr>
          </a:p>
        </p:txBody>
      </p:sp>
      <p:sp>
        <p:nvSpPr>
          <p:cNvPr id="3" name="正方形/長方形 2">
            <a:extLst>
              <a:ext uri="{FF2B5EF4-FFF2-40B4-BE49-F238E27FC236}">
                <a16:creationId xmlns:a16="http://schemas.microsoft.com/office/drawing/2014/main" id="{00CCAE47-CE3C-4411-84A1-F118426CA69A}"/>
              </a:ext>
            </a:extLst>
          </p:cNvPr>
          <p:cNvSpPr/>
          <p:nvPr/>
        </p:nvSpPr>
        <p:spPr>
          <a:xfrm>
            <a:off x="427701" y="1223198"/>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正方形/長方形 3">
            <a:extLst>
              <a:ext uri="{FF2B5EF4-FFF2-40B4-BE49-F238E27FC236}">
                <a16:creationId xmlns:a16="http://schemas.microsoft.com/office/drawing/2014/main" id="{1C58E717-C0D0-4EA7-B8C5-1E18794EA17E}"/>
              </a:ext>
            </a:extLst>
          </p:cNvPr>
          <p:cNvSpPr/>
          <p:nvPr/>
        </p:nvSpPr>
        <p:spPr>
          <a:xfrm>
            <a:off x="427701" y="4163962"/>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5" name="テキスト ボックス 4">
            <a:extLst>
              <a:ext uri="{FF2B5EF4-FFF2-40B4-BE49-F238E27FC236}">
                <a16:creationId xmlns:a16="http://schemas.microsoft.com/office/drawing/2014/main" id="{C9B6F5EA-1669-4F2C-A301-68D05073ACEA}"/>
              </a:ext>
            </a:extLst>
          </p:cNvPr>
          <p:cNvSpPr txBox="1"/>
          <p:nvPr/>
        </p:nvSpPr>
        <p:spPr>
          <a:xfrm>
            <a:off x="513735" y="126406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6" name="テキスト ボックス 5">
            <a:extLst>
              <a:ext uri="{FF2B5EF4-FFF2-40B4-BE49-F238E27FC236}">
                <a16:creationId xmlns:a16="http://schemas.microsoft.com/office/drawing/2014/main" id="{3433E2A0-0CAE-4789-8B83-C9580CD0B3A7}"/>
              </a:ext>
            </a:extLst>
          </p:cNvPr>
          <p:cNvSpPr txBox="1"/>
          <p:nvPr/>
        </p:nvSpPr>
        <p:spPr>
          <a:xfrm>
            <a:off x="513735" y="4163962"/>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2EFA74F3-66D3-4883-B65C-1E1BD4138ACC}"/>
              </a:ext>
            </a:extLst>
          </p:cNvPr>
          <p:cNvSpPr txBox="1"/>
          <p:nvPr/>
        </p:nvSpPr>
        <p:spPr>
          <a:xfrm>
            <a:off x="427701" y="795493"/>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３</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多角的視点を踏まえたタスクフォースの編成になっているか</a:t>
            </a:r>
            <a:endParaRPr kumimoji="1" lang="ja-JP" altLang="en-US" b="1" dirty="0">
              <a:latin typeface="游ゴシック" panose="020B0400000000000000" pitchFamily="50" charset="-128"/>
              <a:ea typeface="游ゴシック" panose="020B0400000000000000" pitchFamily="50" charset="-128"/>
            </a:endParaRPr>
          </a:p>
        </p:txBody>
      </p:sp>
      <p:sp>
        <p:nvSpPr>
          <p:cNvPr id="8" name="テキスト ボックス 7">
            <a:extLst>
              <a:ext uri="{FF2B5EF4-FFF2-40B4-BE49-F238E27FC236}">
                <a16:creationId xmlns:a16="http://schemas.microsoft.com/office/drawing/2014/main" id="{380475C3-78B8-416A-AD18-A9CE82FC22FB}"/>
              </a:ext>
            </a:extLst>
          </p:cNvPr>
          <p:cNvSpPr txBox="1"/>
          <p:nvPr/>
        </p:nvSpPr>
        <p:spPr>
          <a:xfrm>
            <a:off x="427700" y="3794630"/>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４</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ビジョン達成に向かうための有効な手法の提案があるか</a:t>
            </a:r>
            <a:endParaRPr kumimoji="1" lang="ja-JP" altLang="en-US" b="1" dirty="0">
              <a:latin typeface="游ゴシック" panose="020B0400000000000000" pitchFamily="50" charset="-128"/>
              <a:ea typeface="游ゴシック" panose="020B0400000000000000" pitchFamily="50" charset="-128"/>
            </a:endParaRPr>
          </a:p>
        </p:txBody>
      </p:sp>
      <p:sp>
        <p:nvSpPr>
          <p:cNvPr id="9" name="テキスト ボックス 8">
            <a:extLst>
              <a:ext uri="{FF2B5EF4-FFF2-40B4-BE49-F238E27FC236}">
                <a16:creationId xmlns:a16="http://schemas.microsoft.com/office/drawing/2014/main" id="{7808D68D-0F5C-4B24-8DEA-3C39AF41FC2F}"/>
              </a:ext>
            </a:extLst>
          </p:cNvPr>
          <p:cNvSpPr txBox="1"/>
          <p:nvPr/>
        </p:nvSpPr>
        <p:spPr>
          <a:xfrm>
            <a:off x="9733936" y="260312"/>
            <a:ext cx="1552628" cy="584775"/>
          </a:xfrm>
          <a:prstGeom prst="rect">
            <a:avLst/>
          </a:prstGeom>
          <a:noFill/>
          <a:ln w="38100">
            <a:solidFill>
              <a:srgbClr val="FF0000"/>
            </a:solidFill>
          </a:ln>
        </p:spPr>
        <p:txBody>
          <a:bodyPr wrap="square" rtlCol="0">
            <a:spAutoFit/>
          </a:bodyPr>
          <a:lstStyle/>
          <a:p>
            <a:r>
              <a:rPr kumimoji="1" lang="ja-JP" altLang="en-US" sz="3200" b="1" dirty="0">
                <a:latin typeface="游ゴシック" panose="020B0400000000000000" pitchFamily="50" charset="-128"/>
                <a:ea typeface="游ゴシック" panose="020B0400000000000000" pitchFamily="50" charset="-128"/>
                <a:cs typeface="Times New Roman" panose="02020603050405020304" pitchFamily="18" charset="0"/>
              </a:rPr>
              <a:t>記載例</a:t>
            </a:r>
            <a:endParaRPr kumimoji="1" lang="ja-JP" altLang="en-US" sz="3200" b="1" dirty="0">
              <a:latin typeface="游ゴシック" panose="020B0400000000000000" pitchFamily="50" charset="-128"/>
              <a:ea typeface="游ゴシック" panose="020B0400000000000000" pitchFamily="50" charset="-128"/>
            </a:endParaRPr>
          </a:p>
        </p:txBody>
      </p:sp>
      <p:sp>
        <p:nvSpPr>
          <p:cNvPr id="10" name="テキスト ボックス 9">
            <a:extLst>
              <a:ext uri="{FF2B5EF4-FFF2-40B4-BE49-F238E27FC236}">
                <a16:creationId xmlns:a16="http://schemas.microsoft.com/office/drawing/2014/main" id="{199071A9-08E3-41B7-828F-D86F228B1DD3}"/>
              </a:ext>
            </a:extLst>
          </p:cNvPr>
          <p:cNvSpPr txBox="1"/>
          <p:nvPr/>
        </p:nvSpPr>
        <p:spPr>
          <a:xfrm>
            <a:off x="631722" y="1962917"/>
            <a:ext cx="8305800"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・タスクフォースの構成例、</a:t>
            </a:r>
            <a:r>
              <a:rPr kumimoji="1" lang="ja-JP" altLang="en-US" b="1" dirty="0">
                <a:latin typeface="游ゴシック" panose="020B0400000000000000" pitchFamily="50" charset="-128"/>
                <a:ea typeface="游ゴシック" panose="020B0400000000000000" pitchFamily="50" charset="-128"/>
              </a:rPr>
              <a:t>過去の実績や類似事例による取り組み等の記載　</a:t>
            </a:r>
            <a:endParaRPr lang="en-US" altLang="ja-JP" b="1" dirty="0"/>
          </a:p>
          <a:p>
            <a:r>
              <a:rPr kumimoji="1" lang="ja-JP" altLang="en-US" b="1" dirty="0">
                <a:latin typeface="游ゴシック" panose="020B0400000000000000" pitchFamily="50" charset="-128"/>
                <a:ea typeface="游ゴシック" panose="020B0400000000000000" pitchFamily="50" charset="-128"/>
              </a:rPr>
              <a:t>・明確なチームの目標、役割等</a:t>
            </a:r>
            <a:endParaRPr kumimoji="1" lang="en-US" altLang="ja-JP" b="1" dirty="0">
              <a:latin typeface="游ゴシック" panose="020B0400000000000000" pitchFamily="50" charset="-128"/>
              <a:ea typeface="游ゴシック" panose="020B0400000000000000" pitchFamily="50" charset="-128"/>
            </a:endParaRPr>
          </a:p>
        </p:txBody>
      </p:sp>
      <p:sp>
        <p:nvSpPr>
          <p:cNvPr id="11" name="テキスト ボックス 10">
            <a:extLst>
              <a:ext uri="{FF2B5EF4-FFF2-40B4-BE49-F238E27FC236}">
                <a16:creationId xmlns:a16="http://schemas.microsoft.com/office/drawing/2014/main" id="{5193DAFF-8F89-47A1-82BD-254035950351}"/>
              </a:ext>
            </a:extLst>
          </p:cNvPr>
          <p:cNvSpPr txBox="1"/>
          <p:nvPr/>
        </p:nvSpPr>
        <p:spPr>
          <a:xfrm>
            <a:off x="631722" y="4816098"/>
            <a:ext cx="10149350"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・現行計画をロジカルに分析、ブラッシュアップするための手法を記載</a:t>
            </a:r>
            <a:endParaRPr lang="en-US" altLang="ja-JP" b="1" dirty="0"/>
          </a:p>
          <a:p>
            <a:r>
              <a:rPr kumimoji="1" lang="ja-JP" altLang="en-US" b="1" dirty="0">
                <a:latin typeface="游ゴシック" panose="020B0400000000000000" pitchFamily="50" charset="-128"/>
                <a:ea typeface="游ゴシック" panose="020B0400000000000000" pitchFamily="50" charset="-128"/>
              </a:rPr>
              <a:t>・具体的で、現実的な手法の記載等</a:t>
            </a:r>
            <a:endParaRPr kumimoji="1" lang="en-US" altLang="ja-JP" b="1" dirty="0">
              <a:latin typeface="游ゴシック" panose="020B0400000000000000" pitchFamily="50" charset="-128"/>
              <a:ea typeface="游ゴシック" panose="020B0400000000000000" pitchFamily="50" charset="-128"/>
            </a:endParaRPr>
          </a:p>
        </p:txBody>
      </p:sp>
      <p:sp>
        <p:nvSpPr>
          <p:cNvPr id="14" name="スライド番号プレースホルダー 13">
            <a:extLst>
              <a:ext uri="{FF2B5EF4-FFF2-40B4-BE49-F238E27FC236}">
                <a16:creationId xmlns:a16="http://schemas.microsoft.com/office/drawing/2014/main" id="{0A6357E4-83A6-4335-BF61-8D8A4BD82010}"/>
              </a:ext>
            </a:extLst>
          </p:cNvPr>
          <p:cNvSpPr>
            <a:spLocks noGrp="1"/>
          </p:cNvSpPr>
          <p:nvPr>
            <p:ph type="sldNum" sz="quarter" idx="12"/>
          </p:nvPr>
        </p:nvSpPr>
        <p:spPr/>
        <p:txBody>
          <a:bodyPr/>
          <a:lstStyle/>
          <a:p>
            <a:fld id="{18830903-A0D8-4522-BFDC-25C70BD97FB1}" type="slidenum">
              <a:rPr kumimoji="1" lang="ja-JP" altLang="en-US" smtClean="0"/>
              <a:t>14</a:t>
            </a:fld>
            <a:endParaRPr kumimoji="1" lang="ja-JP" altLang="en-US"/>
          </a:p>
        </p:txBody>
      </p:sp>
    </p:spTree>
    <p:extLst>
      <p:ext uri="{BB962C8B-B14F-4D97-AF65-F5344CB8AC3E}">
        <p14:creationId xmlns:p14="http://schemas.microsoft.com/office/powerpoint/2010/main" val="5475399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正方形/長方形 2">
            <a:extLst>
              <a:ext uri="{FF2B5EF4-FFF2-40B4-BE49-F238E27FC236}">
                <a16:creationId xmlns:a16="http://schemas.microsoft.com/office/drawing/2014/main" id="{00CCAE47-CE3C-4411-84A1-F118426CA69A}"/>
              </a:ext>
            </a:extLst>
          </p:cNvPr>
          <p:cNvSpPr/>
          <p:nvPr/>
        </p:nvSpPr>
        <p:spPr>
          <a:xfrm>
            <a:off x="513735" y="1088782"/>
            <a:ext cx="11164529" cy="5456904"/>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テキスト ボックス 3">
            <a:extLst>
              <a:ext uri="{FF2B5EF4-FFF2-40B4-BE49-F238E27FC236}">
                <a16:creationId xmlns:a16="http://schemas.microsoft.com/office/drawing/2014/main" id="{5288CA67-C75A-4A65-A20B-37D29143E3C3}"/>
              </a:ext>
            </a:extLst>
          </p:cNvPr>
          <p:cNvSpPr txBox="1"/>
          <p:nvPr/>
        </p:nvSpPr>
        <p:spPr>
          <a:xfrm>
            <a:off x="324464" y="312314"/>
            <a:ext cx="8236212"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６</a:t>
            </a:r>
            <a:r>
              <a:rPr lang="ja-JP"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rPr>
              <a:t>　</a:t>
            </a:r>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各種調査の設計</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ニーズ調査において追加、見直しをする項目を洗い出す手法が具体的で実現可能なものか</a:t>
            </a:r>
            <a:endParaRPr kumimoji="1" lang="ja-JP" altLang="en-US" b="1" dirty="0">
              <a:latin typeface="游ゴシック" panose="020B0400000000000000" pitchFamily="50" charset="-128"/>
              <a:ea typeface="游ゴシック" panose="020B0400000000000000" pitchFamily="50" charset="-128"/>
            </a:endParaRPr>
          </a:p>
        </p:txBody>
      </p:sp>
      <p:sp>
        <p:nvSpPr>
          <p:cNvPr id="5" name="テキスト ボックス 4">
            <a:extLst>
              <a:ext uri="{FF2B5EF4-FFF2-40B4-BE49-F238E27FC236}">
                <a16:creationId xmlns:a16="http://schemas.microsoft.com/office/drawing/2014/main" id="{089C7914-720F-4BBE-BB2B-B3DC418D8EC3}"/>
              </a:ext>
            </a:extLst>
          </p:cNvPr>
          <p:cNvSpPr txBox="1"/>
          <p:nvPr/>
        </p:nvSpPr>
        <p:spPr>
          <a:xfrm>
            <a:off x="513735" y="119953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6" name="テキスト ボックス 5">
            <a:extLst>
              <a:ext uri="{FF2B5EF4-FFF2-40B4-BE49-F238E27FC236}">
                <a16:creationId xmlns:a16="http://schemas.microsoft.com/office/drawing/2014/main" id="{FE241940-42D8-4DDB-923E-ED7317E17E2C}"/>
              </a:ext>
            </a:extLst>
          </p:cNvPr>
          <p:cNvSpPr txBox="1"/>
          <p:nvPr/>
        </p:nvSpPr>
        <p:spPr>
          <a:xfrm>
            <a:off x="657659" y="1948501"/>
            <a:ext cx="9444986"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t>・現行の調査項目やサンプル数等の項目について、過不足等をどのように分析するか</a:t>
            </a:r>
            <a:endParaRPr lang="en-US" altLang="ja-JP" b="1" dirty="0"/>
          </a:p>
          <a:p>
            <a:r>
              <a:rPr kumimoji="1" lang="ja-JP" altLang="en-US" b="1" dirty="0">
                <a:latin typeface="游ゴシック" panose="020B0400000000000000" pitchFamily="50" charset="-128"/>
                <a:ea typeface="游ゴシック" panose="020B0400000000000000" pitchFamily="50" charset="-128"/>
              </a:rPr>
              <a:t>・過去の実績や類似事例による取り組み等の記載　等</a:t>
            </a:r>
            <a:endParaRPr kumimoji="1" lang="en-US" altLang="ja-JP" b="1" dirty="0">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0284DA47-6018-40EF-B821-A75B863ECA4A}"/>
              </a:ext>
            </a:extLst>
          </p:cNvPr>
          <p:cNvSpPr txBox="1"/>
          <p:nvPr/>
        </p:nvSpPr>
        <p:spPr>
          <a:xfrm>
            <a:off x="9733936" y="260312"/>
            <a:ext cx="1552628" cy="584775"/>
          </a:xfrm>
          <a:prstGeom prst="rect">
            <a:avLst/>
          </a:prstGeom>
          <a:noFill/>
          <a:ln w="38100">
            <a:solidFill>
              <a:srgbClr val="FF0000"/>
            </a:solidFill>
          </a:ln>
        </p:spPr>
        <p:txBody>
          <a:bodyPr wrap="square" rtlCol="0">
            <a:spAutoFit/>
          </a:bodyPr>
          <a:lstStyle/>
          <a:p>
            <a:r>
              <a:rPr kumimoji="1" lang="ja-JP" altLang="en-US" sz="3200" b="1" dirty="0">
                <a:latin typeface="游ゴシック" panose="020B0400000000000000" pitchFamily="50" charset="-128"/>
                <a:ea typeface="游ゴシック" panose="020B0400000000000000" pitchFamily="50" charset="-128"/>
                <a:cs typeface="Times New Roman" panose="02020603050405020304" pitchFamily="18" charset="0"/>
              </a:rPr>
              <a:t>記載例</a:t>
            </a:r>
            <a:endParaRPr kumimoji="1" lang="ja-JP" altLang="en-US" sz="3200" b="1" dirty="0">
              <a:latin typeface="游ゴシック" panose="020B0400000000000000" pitchFamily="50" charset="-128"/>
              <a:ea typeface="游ゴシック" panose="020B0400000000000000" pitchFamily="50" charset="-128"/>
            </a:endParaRPr>
          </a:p>
        </p:txBody>
      </p:sp>
      <p:sp>
        <p:nvSpPr>
          <p:cNvPr id="2" name="スライド番号プレースホルダー 1">
            <a:extLst>
              <a:ext uri="{FF2B5EF4-FFF2-40B4-BE49-F238E27FC236}">
                <a16:creationId xmlns:a16="http://schemas.microsoft.com/office/drawing/2014/main" id="{68A647CA-2B31-4879-BF0F-AFF0871B6DFD}"/>
              </a:ext>
            </a:extLst>
          </p:cNvPr>
          <p:cNvSpPr>
            <a:spLocks noGrp="1"/>
          </p:cNvSpPr>
          <p:nvPr>
            <p:ph type="sldNum" sz="quarter" idx="12"/>
          </p:nvPr>
        </p:nvSpPr>
        <p:spPr/>
        <p:txBody>
          <a:bodyPr/>
          <a:lstStyle/>
          <a:p>
            <a:fld id="{18830903-A0D8-4522-BFDC-25C70BD97FB1}" type="slidenum">
              <a:rPr kumimoji="1" lang="ja-JP" altLang="en-US" smtClean="0"/>
              <a:t>15</a:t>
            </a:fld>
            <a:endParaRPr kumimoji="1" lang="ja-JP" altLang="en-US"/>
          </a:p>
        </p:txBody>
      </p:sp>
    </p:spTree>
    <p:extLst>
      <p:ext uri="{BB962C8B-B14F-4D97-AF65-F5344CB8AC3E}">
        <p14:creationId xmlns:p14="http://schemas.microsoft.com/office/powerpoint/2010/main" val="319756334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表 5">
            <a:extLst>
              <a:ext uri="{FF2B5EF4-FFF2-40B4-BE49-F238E27FC236}">
                <a16:creationId xmlns:a16="http://schemas.microsoft.com/office/drawing/2014/main" id="{81F05C7A-CED4-48C2-9037-080FD511108C}"/>
              </a:ext>
            </a:extLst>
          </p:cNvPr>
          <p:cNvGraphicFramePr>
            <a:graphicFrameLocks noGrp="1"/>
          </p:cNvGraphicFramePr>
          <p:nvPr>
            <p:extLst>
              <p:ext uri="{D42A27DB-BD31-4B8C-83A1-F6EECF244321}">
                <p14:modId xmlns:p14="http://schemas.microsoft.com/office/powerpoint/2010/main" val="3371140619"/>
              </p:ext>
            </p:extLst>
          </p:nvPr>
        </p:nvGraphicFramePr>
        <p:xfrm>
          <a:off x="412955" y="1280718"/>
          <a:ext cx="11232000" cy="5167836"/>
        </p:xfrm>
        <a:graphic>
          <a:graphicData uri="http://schemas.openxmlformats.org/drawingml/2006/table">
            <a:tbl>
              <a:tblPr firstRow="1" bandRow="1">
                <a:tableStyleId>{5C22544A-7EE6-4342-B048-85BDC9FD1C3A}</a:tableStyleId>
              </a:tblPr>
              <a:tblGrid>
                <a:gridCol w="3672000">
                  <a:extLst>
                    <a:ext uri="{9D8B030D-6E8A-4147-A177-3AD203B41FA5}">
                      <a16:colId xmlns:a16="http://schemas.microsoft.com/office/drawing/2014/main" val="3053712345"/>
                    </a:ext>
                  </a:extLst>
                </a:gridCol>
                <a:gridCol w="252000">
                  <a:extLst>
                    <a:ext uri="{9D8B030D-6E8A-4147-A177-3AD203B41FA5}">
                      <a16:colId xmlns:a16="http://schemas.microsoft.com/office/drawing/2014/main" val="2381371875"/>
                    </a:ext>
                  </a:extLst>
                </a:gridCol>
                <a:gridCol w="252000">
                  <a:extLst>
                    <a:ext uri="{9D8B030D-6E8A-4147-A177-3AD203B41FA5}">
                      <a16:colId xmlns:a16="http://schemas.microsoft.com/office/drawing/2014/main" val="1440270733"/>
                    </a:ext>
                  </a:extLst>
                </a:gridCol>
                <a:gridCol w="252000">
                  <a:extLst>
                    <a:ext uri="{9D8B030D-6E8A-4147-A177-3AD203B41FA5}">
                      <a16:colId xmlns:a16="http://schemas.microsoft.com/office/drawing/2014/main" val="3173170166"/>
                    </a:ext>
                  </a:extLst>
                </a:gridCol>
                <a:gridCol w="252000">
                  <a:extLst>
                    <a:ext uri="{9D8B030D-6E8A-4147-A177-3AD203B41FA5}">
                      <a16:colId xmlns:a16="http://schemas.microsoft.com/office/drawing/2014/main" val="2386291603"/>
                    </a:ext>
                  </a:extLst>
                </a:gridCol>
                <a:gridCol w="252000">
                  <a:extLst>
                    <a:ext uri="{9D8B030D-6E8A-4147-A177-3AD203B41FA5}">
                      <a16:colId xmlns:a16="http://schemas.microsoft.com/office/drawing/2014/main" val="4027031235"/>
                    </a:ext>
                  </a:extLst>
                </a:gridCol>
                <a:gridCol w="252000">
                  <a:extLst>
                    <a:ext uri="{9D8B030D-6E8A-4147-A177-3AD203B41FA5}">
                      <a16:colId xmlns:a16="http://schemas.microsoft.com/office/drawing/2014/main" val="2822047286"/>
                    </a:ext>
                  </a:extLst>
                </a:gridCol>
                <a:gridCol w="252000">
                  <a:extLst>
                    <a:ext uri="{9D8B030D-6E8A-4147-A177-3AD203B41FA5}">
                      <a16:colId xmlns:a16="http://schemas.microsoft.com/office/drawing/2014/main" val="1246653168"/>
                    </a:ext>
                  </a:extLst>
                </a:gridCol>
                <a:gridCol w="252000">
                  <a:extLst>
                    <a:ext uri="{9D8B030D-6E8A-4147-A177-3AD203B41FA5}">
                      <a16:colId xmlns:a16="http://schemas.microsoft.com/office/drawing/2014/main" val="4249467520"/>
                    </a:ext>
                  </a:extLst>
                </a:gridCol>
                <a:gridCol w="252000">
                  <a:extLst>
                    <a:ext uri="{9D8B030D-6E8A-4147-A177-3AD203B41FA5}">
                      <a16:colId xmlns:a16="http://schemas.microsoft.com/office/drawing/2014/main" val="2296694376"/>
                    </a:ext>
                  </a:extLst>
                </a:gridCol>
                <a:gridCol w="252000">
                  <a:extLst>
                    <a:ext uri="{9D8B030D-6E8A-4147-A177-3AD203B41FA5}">
                      <a16:colId xmlns:a16="http://schemas.microsoft.com/office/drawing/2014/main" val="2674626857"/>
                    </a:ext>
                  </a:extLst>
                </a:gridCol>
                <a:gridCol w="252000">
                  <a:extLst>
                    <a:ext uri="{9D8B030D-6E8A-4147-A177-3AD203B41FA5}">
                      <a16:colId xmlns:a16="http://schemas.microsoft.com/office/drawing/2014/main" val="1122644784"/>
                    </a:ext>
                  </a:extLst>
                </a:gridCol>
                <a:gridCol w="252000">
                  <a:extLst>
                    <a:ext uri="{9D8B030D-6E8A-4147-A177-3AD203B41FA5}">
                      <a16:colId xmlns:a16="http://schemas.microsoft.com/office/drawing/2014/main" val="1124695034"/>
                    </a:ext>
                  </a:extLst>
                </a:gridCol>
                <a:gridCol w="252000">
                  <a:extLst>
                    <a:ext uri="{9D8B030D-6E8A-4147-A177-3AD203B41FA5}">
                      <a16:colId xmlns:a16="http://schemas.microsoft.com/office/drawing/2014/main" val="3635610803"/>
                    </a:ext>
                  </a:extLst>
                </a:gridCol>
                <a:gridCol w="252000">
                  <a:extLst>
                    <a:ext uri="{9D8B030D-6E8A-4147-A177-3AD203B41FA5}">
                      <a16:colId xmlns:a16="http://schemas.microsoft.com/office/drawing/2014/main" val="3206560774"/>
                    </a:ext>
                  </a:extLst>
                </a:gridCol>
                <a:gridCol w="252000">
                  <a:extLst>
                    <a:ext uri="{9D8B030D-6E8A-4147-A177-3AD203B41FA5}">
                      <a16:colId xmlns:a16="http://schemas.microsoft.com/office/drawing/2014/main" val="2087536329"/>
                    </a:ext>
                  </a:extLst>
                </a:gridCol>
                <a:gridCol w="252000">
                  <a:extLst>
                    <a:ext uri="{9D8B030D-6E8A-4147-A177-3AD203B41FA5}">
                      <a16:colId xmlns:a16="http://schemas.microsoft.com/office/drawing/2014/main" val="2555401968"/>
                    </a:ext>
                  </a:extLst>
                </a:gridCol>
                <a:gridCol w="252000">
                  <a:extLst>
                    <a:ext uri="{9D8B030D-6E8A-4147-A177-3AD203B41FA5}">
                      <a16:colId xmlns:a16="http://schemas.microsoft.com/office/drawing/2014/main" val="508255284"/>
                    </a:ext>
                  </a:extLst>
                </a:gridCol>
                <a:gridCol w="252000">
                  <a:extLst>
                    <a:ext uri="{9D8B030D-6E8A-4147-A177-3AD203B41FA5}">
                      <a16:colId xmlns:a16="http://schemas.microsoft.com/office/drawing/2014/main" val="239816"/>
                    </a:ext>
                  </a:extLst>
                </a:gridCol>
                <a:gridCol w="252000">
                  <a:extLst>
                    <a:ext uri="{9D8B030D-6E8A-4147-A177-3AD203B41FA5}">
                      <a16:colId xmlns:a16="http://schemas.microsoft.com/office/drawing/2014/main" val="3733458834"/>
                    </a:ext>
                  </a:extLst>
                </a:gridCol>
                <a:gridCol w="252000">
                  <a:extLst>
                    <a:ext uri="{9D8B030D-6E8A-4147-A177-3AD203B41FA5}">
                      <a16:colId xmlns:a16="http://schemas.microsoft.com/office/drawing/2014/main" val="418624635"/>
                    </a:ext>
                  </a:extLst>
                </a:gridCol>
                <a:gridCol w="252000">
                  <a:extLst>
                    <a:ext uri="{9D8B030D-6E8A-4147-A177-3AD203B41FA5}">
                      <a16:colId xmlns:a16="http://schemas.microsoft.com/office/drawing/2014/main" val="44244925"/>
                    </a:ext>
                  </a:extLst>
                </a:gridCol>
                <a:gridCol w="252000">
                  <a:extLst>
                    <a:ext uri="{9D8B030D-6E8A-4147-A177-3AD203B41FA5}">
                      <a16:colId xmlns:a16="http://schemas.microsoft.com/office/drawing/2014/main" val="3244681081"/>
                    </a:ext>
                  </a:extLst>
                </a:gridCol>
                <a:gridCol w="252000">
                  <a:extLst>
                    <a:ext uri="{9D8B030D-6E8A-4147-A177-3AD203B41FA5}">
                      <a16:colId xmlns:a16="http://schemas.microsoft.com/office/drawing/2014/main" val="2636540240"/>
                    </a:ext>
                  </a:extLst>
                </a:gridCol>
                <a:gridCol w="252000">
                  <a:extLst>
                    <a:ext uri="{9D8B030D-6E8A-4147-A177-3AD203B41FA5}">
                      <a16:colId xmlns:a16="http://schemas.microsoft.com/office/drawing/2014/main" val="790019085"/>
                    </a:ext>
                  </a:extLst>
                </a:gridCol>
                <a:gridCol w="252000">
                  <a:extLst>
                    <a:ext uri="{9D8B030D-6E8A-4147-A177-3AD203B41FA5}">
                      <a16:colId xmlns:a16="http://schemas.microsoft.com/office/drawing/2014/main" val="3903967101"/>
                    </a:ext>
                  </a:extLst>
                </a:gridCol>
                <a:gridCol w="252000">
                  <a:extLst>
                    <a:ext uri="{9D8B030D-6E8A-4147-A177-3AD203B41FA5}">
                      <a16:colId xmlns:a16="http://schemas.microsoft.com/office/drawing/2014/main" val="240808471"/>
                    </a:ext>
                  </a:extLst>
                </a:gridCol>
                <a:gridCol w="252000">
                  <a:extLst>
                    <a:ext uri="{9D8B030D-6E8A-4147-A177-3AD203B41FA5}">
                      <a16:colId xmlns:a16="http://schemas.microsoft.com/office/drawing/2014/main" val="2889427770"/>
                    </a:ext>
                  </a:extLst>
                </a:gridCol>
                <a:gridCol w="252000">
                  <a:extLst>
                    <a:ext uri="{9D8B030D-6E8A-4147-A177-3AD203B41FA5}">
                      <a16:colId xmlns:a16="http://schemas.microsoft.com/office/drawing/2014/main" val="1236669706"/>
                    </a:ext>
                  </a:extLst>
                </a:gridCol>
                <a:gridCol w="252000">
                  <a:extLst>
                    <a:ext uri="{9D8B030D-6E8A-4147-A177-3AD203B41FA5}">
                      <a16:colId xmlns:a16="http://schemas.microsoft.com/office/drawing/2014/main" val="260046083"/>
                    </a:ext>
                  </a:extLst>
                </a:gridCol>
                <a:gridCol w="252000">
                  <a:extLst>
                    <a:ext uri="{9D8B030D-6E8A-4147-A177-3AD203B41FA5}">
                      <a16:colId xmlns:a16="http://schemas.microsoft.com/office/drawing/2014/main" val="3016120440"/>
                    </a:ext>
                  </a:extLst>
                </a:gridCol>
              </a:tblGrid>
              <a:tr h="452284">
                <a:tc>
                  <a:txBody>
                    <a:bodyPr/>
                    <a:lstStyle/>
                    <a:p>
                      <a:pPr algn="ctr"/>
                      <a:r>
                        <a:rPr kumimoji="1" lang="ja-JP" altLang="en-US" sz="1600" dirty="0"/>
                        <a:t>工程</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3">
                  <a:txBody>
                    <a:bodyPr/>
                    <a:lstStyle/>
                    <a:p>
                      <a:pPr algn="ctr"/>
                      <a:r>
                        <a:rPr kumimoji="1" lang="ja-JP" altLang="en-US" sz="1600" dirty="0"/>
                        <a:t>６月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７月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８月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９月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１０月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１１月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１２月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１月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２月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３月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2377073260"/>
                  </a:ext>
                </a:extLst>
              </a:tr>
              <a:tr h="452284">
                <a:tc>
                  <a:txBody>
                    <a:bodyPr/>
                    <a:lstStyle/>
                    <a:p>
                      <a:pPr algn="ctr"/>
                      <a:r>
                        <a:rPr kumimoji="1" lang="ja-JP" altLang="en-US" sz="1400" dirty="0"/>
                        <a:t>定例</a:t>
                      </a:r>
                      <a:r>
                        <a:rPr kumimoji="1" lang="en-US" altLang="ja-JP" sz="1400" dirty="0"/>
                        <a:t>MTG</a:t>
                      </a:r>
                      <a:endParaRPr kumimoji="1" lang="ja-JP" altLang="en-US" sz="1400"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ja-JP" altLang="en-US" sz="1400" dirty="0"/>
                        <a:t>〇</a:t>
                      </a:r>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ja-JP" altLang="en-US" sz="1400" dirty="0"/>
                        <a:t>〇</a:t>
                      </a:r>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ja-JP" altLang="en-US" sz="1400" dirty="0"/>
                        <a:t>〇</a:t>
                      </a:r>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ja-JP" altLang="en-US" sz="1400" dirty="0"/>
                        <a:t>〇</a:t>
                      </a:r>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ja-JP" altLang="en-US" sz="1400" dirty="0"/>
                        <a:t>〇</a:t>
                      </a:r>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ja-JP" altLang="en-US" sz="1400" dirty="0"/>
                        <a:t>〇</a:t>
                      </a:r>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ja-JP" altLang="en-US" sz="1400" dirty="0"/>
                        <a:t>〇</a:t>
                      </a:r>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ja-JP" altLang="en-US" sz="1400" dirty="0"/>
                        <a:t>〇</a:t>
                      </a:r>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102652016"/>
                  </a:ext>
                </a:extLst>
              </a:tr>
              <a:tr h="452284">
                <a:tc>
                  <a:txBody>
                    <a:bodyPr/>
                    <a:lstStyle/>
                    <a:p>
                      <a:pPr algn="ctr"/>
                      <a:r>
                        <a:rPr kumimoji="1" lang="en-US" altLang="ja-JP" sz="1400" dirty="0"/>
                        <a:t>KOMTG</a:t>
                      </a:r>
                      <a:endParaRPr kumimoji="1" lang="ja-JP" altLang="en-US" sz="1400"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dirty="0"/>
                        <a:t>〇</a:t>
                      </a:r>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696174445"/>
                  </a:ext>
                </a:extLst>
              </a:tr>
              <a:tr h="452284">
                <a:tc>
                  <a:txBody>
                    <a:bodyPr/>
                    <a:lstStyle/>
                    <a:p>
                      <a:pPr algn="ctr"/>
                      <a:r>
                        <a:rPr kumimoji="1" lang="ja-JP" altLang="en-US" sz="1400" dirty="0"/>
                        <a:t>現行計画の整理と次期計画に向けた行動の明確化</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91559607"/>
                  </a:ext>
                </a:extLst>
              </a:tr>
              <a:tr h="452284">
                <a:tc>
                  <a:txBody>
                    <a:bodyPr/>
                    <a:lstStyle/>
                    <a:p>
                      <a:pPr algn="ctr"/>
                      <a:r>
                        <a:rPr kumimoji="1" lang="ja-JP" altLang="en-US" sz="1400" dirty="0"/>
                        <a:t>ビジョン達成に向けたタスクフォース</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073259152"/>
                  </a:ext>
                </a:extLst>
              </a:tr>
              <a:tr h="452284">
                <a:tc>
                  <a:txBody>
                    <a:bodyPr/>
                    <a:lstStyle/>
                    <a:p>
                      <a:pPr algn="ctr"/>
                      <a:r>
                        <a:rPr kumimoji="1" lang="ja-JP" altLang="en-US" sz="1400" dirty="0"/>
                        <a:t>ニーズ調査項目の設計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69227175"/>
                  </a:ext>
                </a:extLst>
              </a:tr>
              <a:tr h="452284">
                <a:tc>
                  <a:txBody>
                    <a:bodyPr/>
                    <a:lstStyle/>
                    <a:p>
                      <a:pPr algn="ctr"/>
                      <a:r>
                        <a:rPr kumimoji="1" lang="ja-JP" altLang="en-US" sz="1400" dirty="0"/>
                        <a:t>ビジョン達成に向けた改善点の整理</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05692702"/>
                  </a:ext>
                </a:extLst>
              </a:tr>
              <a:tr h="452284">
                <a:tc>
                  <a:txBody>
                    <a:bodyPr/>
                    <a:lstStyle/>
                    <a:p>
                      <a:pPr algn="ctr"/>
                      <a:r>
                        <a:rPr kumimoji="1" lang="ja-JP" altLang="en-US" sz="1400" dirty="0"/>
                        <a:t>ロジックモデルの検討</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14933493"/>
                  </a:ext>
                </a:extLst>
              </a:tr>
              <a:tr h="452284">
                <a:tc>
                  <a:txBody>
                    <a:bodyPr/>
                    <a:lstStyle/>
                    <a:p>
                      <a:pPr algn="ctr"/>
                      <a:r>
                        <a:rPr kumimoji="1" lang="ja-JP" altLang="en-US" sz="1400" dirty="0"/>
                        <a:t>完了報告</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r>
                        <a:rPr kumimoji="1" lang="ja-JP" altLang="en-US" sz="1400" dirty="0"/>
                        <a:t>〇</a:t>
                      </a:r>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82679920"/>
                  </a:ext>
                </a:extLst>
              </a:tr>
              <a:tr h="452284">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886958786"/>
                  </a:ext>
                </a:extLst>
              </a:tr>
              <a:tr h="452284">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dirty="0"/>
                    </a:p>
                  </a:txBody>
                  <a:tcPr anchor="ct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1400"/>
                    </a:p>
                  </a:txBody>
                  <a:tcPr anchor="ct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endParaRPr kumimoji="1" lang="ja-JP" altLang="en-US" sz="1400" dirty="0"/>
                    </a:p>
                  </a:txBody>
                  <a:tcPr anchor="ct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790152837"/>
                  </a:ext>
                </a:extLst>
              </a:tr>
            </a:tbl>
          </a:graphicData>
        </a:graphic>
      </p:graphicFrame>
      <p:sp>
        <p:nvSpPr>
          <p:cNvPr id="3" name="テキスト ボックス 2">
            <a:extLst>
              <a:ext uri="{FF2B5EF4-FFF2-40B4-BE49-F238E27FC236}">
                <a16:creationId xmlns:a16="http://schemas.microsoft.com/office/drawing/2014/main" id="{19668364-CEE4-4AB2-8B3E-93197A85F16B}"/>
              </a:ext>
            </a:extLst>
          </p:cNvPr>
          <p:cNvSpPr txBox="1"/>
          <p:nvPr/>
        </p:nvSpPr>
        <p:spPr>
          <a:xfrm>
            <a:off x="265471" y="442451"/>
            <a:ext cx="10407784" cy="646331"/>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７　スケジュール</a:t>
            </a:r>
            <a:endParaRPr lang="en-US" altLang="ja-JP" b="1" dirty="0">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仕様書及び評価指標に基づき、スケジュールを記載してください</a:t>
            </a:r>
            <a:endParaRPr kumimoji="1" lang="ja-JP" altLang="en-US" b="1" dirty="0">
              <a:latin typeface="游ゴシック" panose="020B0400000000000000" pitchFamily="50" charset="-128"/>
              <a:ea typeface="游ゴシック" panose="020B0400000000000000" pitchFamily="50" charset="-128"/>
            </a:endParaRPr>
          </a:p>
        </p:txBody>
      </p:sp>
      <p:sp>
        <p:nvSpPr>
          <p:cNvPr id="4" name="テキスト ボックス 3">
            <a:extLst>
              <a:ext uri="{FF2B5EF4-FFF2-40B4-BE49-F238E27FC236}">
                <a16:creationId xmlns:a16="http://schemas.microsoft.com/office/drawing/2014/main" id="{DB08BF54-FC18-428E-8E00-D31523C60297}"/>
              </a:ext>
            </a:extLst>
          </p:cNvPr>
          <p:cNvSpPr txBox="1"/>
          <p:nvPr/>
        </p:nvSpPr>
        <p:spPr>
          <a:xfrm>
            <a:off x="10092327" y="250515"/>
            <a:ext cx="1552628" cy="584775"/>
          </a:xfrm>
          <a:prstGeom prst="rect">
            <a:avLst/>
          </a:prstGeom>
          <a:noFill/>
          <a:ln w="38100">
            <a:solidFill>
              <a:srgbClr val="FF0000"/>
            </a:solidFill>
          </a:ln>
        </p:spPr>
        <p:txBody>
          <a:bodyPr wrap="square" rtlCol="0">
            <a:spAutoFit/>
          </a:bodyPr>
          <a:lstStyle/>
          <a:p>
            <a:r>
              <a:rPr kumimoji="1" lang="ja-JP" altLang="en-US" sz="3200" b="1" dirty="0">
                <a:latin typeface="游ゴシック" panose="020B0400000000000000" pitchFamily="50" charset="-128"/>
                <a:ea typeface="游ゴシック" panose="020B0400000000000000" pitchFamily="50" charset="-128"/>
                <a:cs typeface="Times New Roman" panose="02020603050405020304" pitchFamily="18" charset="0"/>
              </a:rPr>
              <a:t>記載例</a:t>
            </a:r>
            <a:endParaRPr kumimoji="1" lang="ja-JP" altLang="en-US" sz="3200" b="1" dirty="0">
              <a:latin typeface="游ゴシック" panose="020B0400000000000000" pitchFamily="50" charset="-128"/>
              <a:ea typeface="游ゴシック" panose="020B0400000000000000" pitchFamily="50" charset="-128"/>
            </a:endParaRPr>
          </a:p>
        </p:txBody>
      </p:sp>
      <p:cxnSp>
        <p:nvCxnSpPr>
          <p:cNvPr id="6" name="直線矢印コネクタ 5">
            <a:extLst>
              <a:ext uri="{FF2B5EF4-FFF2-40B4-BE49-F238E27FC236}">
                <a16:creationId xmlns:a16="http://schemas.microsoft.com/office/drawing/2014/main" id="{D7C4B180-C7F3-44BF-B419-3E2AB693559A}"/>
              </a:ext>
            </a:extLst>
          </p:cNvPr>
          <p:cNvCxnSpPr/>
          <p:nvPr/>
        </p:nvCxnSpPr>
        <p:spPr>
          <a:xfrm>
            <a:off x="5203894" y="3058511"/>
            <a:ext cx="646386" cy="0"/>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7" name="直線矢印コネクタ 6">
            <a:extLst>
              <a:ext uri="{FF2B5EF4-FFF2-40B4-BE49-F238E27FC236}">
                <a16:creationId xmlns:a16="http://schemas.microsoft.com/office/drawing/2014/main" id="{95176124-8349-456E-8368-6CAF08AF0C97}"/>
              </a:ext>
            </a:extLst>
          </p:cNvPr>
          <p:cNvCxnSpPr>
            <a:cxnSpLocks/>
          </p:cNvCxnSpPr>
          <p:nvPr/>
        </p:nvCxnSpPr>
        <p:spPr>
          <a:xfrm>
            <a:off x="5641346" y="3570890"/>
            <a:ext cx="1386093" cy="0"/>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9" name="直線矢印コネクタ 8">
            <a:extLst>
              <a:ext uri="{FF2B5EF4-FFF2-40B4-BE49-F238E27FC236}">
                <a16:creationId xmlns:a16="http://schemas.microsoft.com/office/drawing/2014/main" id="{9535E0F2-179A-4FBA-BF26-B0CC9AD4AF10}"/>
              </a:ext>
            </a:extLst>
          </p:cNvPr>
          <p:cNvCxnSpPr>
            <a:cxnSpLocks/>
          </p:cNvCxnSpPr>
          <p:nvPr/>
        </p:nvCxnSpPr>
        <p:spPr>
          <a:xfrm>
            <a:off x="6647793" y="3999185"/>
            <a:ext cx="935421" cy="0"/>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10" name="直線矢印コネクタ 9">
            <a:extLst>
              <a:ext uri="{FF2B5EF4-FFF2-40B4-BE49-F238E27FC236}">
                <a16:creationId xmlns:a16="http://schemas.microsoft.com/office/drawing/2014/main" id="{FDEE2F24-43B5-4F1E-971B-B34D188EF8AC}"/>
              </a:ext>
            </a:extLst>
          </p:cNvPr>
          <p:cNvCxnSpPr>
            <a:cxnSpLocks/>
          </p:cNvCxnSpPr>
          <p:nvPr/>
        </p:nvCxnSpPr>
        <p:spPr>
          <a:xfrm>
            <a:off x="7872249" y="4451130"/>
            <a:ext cx="1397875" cy="0"/>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12" name="直線矢印コネクタ 11">
            <a:extLst>
              <a:ext uri="{FF2B5EF4-FFF2-40B4-BE49-F238E27FC236}">
                <a16:creationId xmlns:a16="http://schemas.microsoft.com/office/drawing/2014/main" id="{5EF963E7-432E-4AC9-BE97-701980026A59}"/>
              </a:ext>
            </a:extLst>
          </p:cNvPr>
          <p:cNvCxnSpPr>
            <a:cxnSpLocks/>
          </p:cNvCxnSpPr>
          <p:nvPr/>
        </p:nvCxnSpPr>
        <p:spPr>
          <a:xfrm>
            <a:off x="9393389" y="4887309"/>
            <a:ext cx="1279866" cy="0"/>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sp>
        <p:nvSpPr>
          <p:cNvPr id="11" name="テキスト ボックス 10">
            <a:extLst>
              <a:ext uri="{FF2B5EF4-FFF2-40B4-BE49-F238E27FC236}">
                <a16:creationId xmlns:a16="http://schemas.microsoft.com/office/drawing/2014/main" id="{18CF4254-AA88-412D-B262-38A15B48D393}"/>
              </a:ext>
            </a:extLst>
          </p:cNvPr>
          <p:cNvSpPr txBox="1"/>
          <p:nvPr/>
        </p:nvSpPr>
        <p:spPr>
          <a:xfrm>
            <a:off x="642540" y="5594422"/>
            <a:ext cx="11549460" cy="923330"/>
          </a:xfrm>
          <a:prstGeom prst="rect">
            <a:avLst/>
          </a:prstGeom>
          <a:solidFill>
            <a:srgbClr val="FFFFFF"/>
          </a:solid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　例：</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・委託者が別途発注予定のニーズ調査のスケジューリングに合わせた内容を記載</a:t>
            </a:r>
            <a:endParaRPr lang="en-US" altLang="ja-JP" b="1" dirty="0">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・無理なく実施できる工程の記載</a:t>
            </a:r>
            <a:endPar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endParaRPr>
          </a:p>
        </p:txBody>
      </p:sp>
      <p:sp>
        <p:nvSpPr>
          <p:cNvPr id="2" name="スライド番号プレースホルダー 1">
            <a:extLst>
              <a:ext uri="{FF2B5EF4-FFF2-40B4-BE49-F238E27FC236}">
                <a16:creationId xmlns:a16="http://schemas.microsoft.com/office/drawing/2014/main" id="{C20E2EC3-3D66-4591-8CFA-1B79A2F0CDF9}"/>
              </a:ext>
            </a:extLst>
          </p:cNvPr>
          <p:cNvSpPr>
            <a:spLocks noGrp="1"/>
          </p:cNvSpPr>
          <p:nvPr>
            <p:ph type="sldNum" sz="quarter" idx="12"/>
          </p:nvPr>
        </p:nvSpPr>
        <p:spPr/>
        <p:txBody>
          <a:bodyPr/>
          <a:lstStyle/>
          <a:p>
            <a:fld id="{18830903-A0D8-4522-BFDC-25C70BD97FB1}" type="slidenum">
              <a:rPr kumimoji="1" lang="ja-JP" altLang="en-US" smtClean="0"/>
              <a:t>16</a:t>
            </a:fld>
            <a:endParaRPr kumimoji="1" lang="ja-JP" altLang="en-US"/>
          </a:p>
        </p:txBody>
      </p:sp>
    </p:spTree>
    <p:extLst>
      <p:ext uri="{BB962C8B-B14F-4D97-AF65-F5344CB8AC3E}">
        <p14:creationId xmlns:p14="http://schemas.microsoft.com/office/powerpoint/2010/main" val="39477548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正方形/長方形 2">
            <a:extLst>
              <a:ext uri="{FF2B5EF4-FFF2-40B4-BE49-F238E27FC236}">
                <a16:creationId xmlns:a16="http://schemas.microsoft.com/office/drawing/2014/main" id="{00CCAE47-CE3C-4411-84A1-F118426CA69A}"/>
              </a:ext>
            </a:extLst>
          </p:cNvPr>
          <p:cNvSpPr/>
          <p:nvPr/>
        </p:nvSpPr>
        <p:spPr>
          <a:xfrm>
            <a:off x="513735" y="1088782"/>
            <a:ext cx="11164529" cy="5456904"/>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テキスト ボックス 3">
            <a:extLst>
              <a:ext uri="{FF2B5EF4-FFF2-40B4-BE49-F238E27FC236}">
                <a16:creationId xmlns:a16="http://schemas.microsoft.com/office/drawing/2014/main" id="{5288CA67-C75A-4A65-A20B-37D29143E3C3}"/>
              </a:ext>
            </a:extLst>
          </p:cNvPr>
          <p:cNvSpPr txBox="1"/>
          <p:nvPr/>
        </p:nvSpPr>
        <p:spPr>
          <a:xfrm>
            <a:off x="324464" y="312314"/>
            <a:ext cx="7698659" cy="646331"/>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３</a:t>
            </a:r>
            <a:r>
              <a:rPr lang="ja-JP"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rPr>
              <a:t>　業務フロー</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仕様書及び評価指標に基づき、業務フローを記載してください</a:t>
            </a:r>
            <a:endParaRPr kumimoji="1" lang="ja-JP" altLang="en-US" b="1" dirty="0">
              <a:latin typeface="游ゴシック" panose="020B0400000000000000" pitchFamily="50" charset="-128"/>
              <a:ea typeface="游ゴシック" panose="020B0400000000000000" pitchFamily="50" charset="-128"/>
            </a:endParaRPr>
          </a:p>
        </p:txBody>
      </p:sp>
      <p:sp>
        <p:nvSpPr>
          <p:cNvPr id="5" name="テキスト ボックス 4">
            <a:extLst>
              <a:ext uri="{FF2B5EF4-FFF2-40B4-BE49-F238E27FC236}">
                <a16:creationId xmlns:a16="http://schemas.microsoft.com/office/drawing/2014/main" id="{089C7914-720F-4BBE-BB2B-B3DC418D8EC3}"/>
              </a:ext>
            </a:extLst>
          </p:cNvPr>
          <p:cNvSpPr txBox="1"/>
          <p:nvPr/>
        </p:nvSpPr>
        <p:spPr>
          <a:xfrm>
            <a:off x="513735" y="119953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2" name="スライド番号プレースホルダー 1">
            <a:extLst>
              <a:ext uri="{FF2B5EF4-FFF2-40B4-BE49-F238E27FC236}">
                <a16:creationId xmlns:a16="http://schemas.microsoft.com/office/drawing/2014/main" id="{3AD68BB0-8791-4A8F-B84B-EA2B5F38BAC7}"/>
              </a:ext>
            </a:extLst>
          </p:cNvPr>
          <p:cNvSpPr>
            <a:spLocks noGrp="1"/>
          </p:cNvSpPr>
          <p:nvPr>
            <p:ph type="sldNum" sz="quarter" idx="12"/>
          </p:nvPr>
        </p:nvSpPr>
        <p:spPr/>
        <p:txBody>
          <a:bodyPr/>
          <a:lstStyle/>
          <a:p>
            <a:fld id="{18830903-A0D8-4522-BFDC-25C70BD97FB1}" type="slidenum">
              <a:rPr kumimoji="1" lang="ja-JP" altLang="en-US" smtClean="0"/>
              <a:t>2</a:t>
            </a:fld>
            <a:endParaRPr kumimoji="1" lang="ja-JP" altLang="en-US"/>
          </a:p>
        </p:txBody>
      </p:sp>
    </p:spTree>
    <p:extLst>
      <p:ext uri="{BB962C8B-B14F-4D97-AF65-F5344CB8AC3E}">
        <p14:creationId xmlns:p14="http://schemas.microsoft.com/office/powerpoint/2010/main" val="20616519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85134" y="339003"/>
            <a:ext cx="6120581" cy="369332"/>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４　現行計画の整理と次期計画に向けた行動の明確化</a:t>
            </a:r>
            <a:endParaRPr kumimoji="1" lang="ja-JP" altLang="en-US" b="1" dirty="0">
              <a:latin typeface="游ゴシック" panose="020B0400000000000000" pitchFamily="50" charset="-128"/>
              <a:ea typeface="游ゴシック" panose="020B0400000000000000" pitchFamily="50" charset="-128"/>
            </a:endParaRPr>
          </a:p>
        </p:txBody>
      </p:sp>
      <p:sp>
        <p:nvSpPr>
          <p:cNvPr id="3" name="正方形/長方形 2">
            <a:extLst>
              <a:ext uri="{FF2B5EF4-FFF2-40B4-BE49-F238E27FC236}">
                <a16:creationId xmlns:a16="http://schemas.microsoft.com/office/drawing/2014/main" id="{00CCAE47-CE3C-4411-84A1-F118426CA69A}"/>
              </a:ext>
            </a:extLst>
          </p:cNvPr>
          <p:cNvSpPr/>
          <p:nvPr/>
        </p:nvSpPr>
        <p:spPr>
          <a:xfrm>
            <a:off x="427701" y="1223198"/>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正方形/長方形 3">
            <a:extLst>
              <a:ext uri="{FF2B5EF4-FFF2-40B4-BE49-F238E27FC236}">
                <a16:creationId xmlns:a16="http://schemas.microsoft.com/office/drawing/2014/main" id="{1C58E717-C0D0-4EA7-B8C5-1E18794EA17E}"/>
              </a:ext>
            </a:extLst>
          </p:cNvPr>
          <p:cNvSpPr/>
          <p:nvPr/>
        </p:nvSpPr>
        <p:spPr>
          <a:xfrm>
            <a:off x="427701" y="4163962"/>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5" name="テキスト ボックス 4">
            <a:extLst>
              <a:ext uri="{FF2B5EF4-FFF2-40B4-BE49-F238E27FC236}">
                <a16:creationId xmlns:a16="http://schemas.microsoft.com/office/drawing/2014/main" id="{C9B6F5EA-1669-4F2C-A301-68D05073ACEA}"/>
              </a:ext>
            </a:extLst>
          </p:cNvPr>
          <p:cNvSpPr txBox="1"/>
          <p:nvPr/>
        </p:nvSpPr>
        <p:spPr>
          <a:xfrm>
            <a:off x="513735" y="126406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6" name="テキスト ボックス 5">
            <a:extLst>
              <a:ext uri="{FF2B5EF4-FFF2-40B4-BE49-F238E27FC236}">
                <a16:creationId xmlns:a16="http://schemas.microsoft.com/office/drawing/2014/main" id="{3433E2A0-0CAE-4789-8B83-C9580CD0B3A7}"/>
              </a:ext>
            </a:extLst>
          </p:cNvPr>
          <p:cNvSpPr txBox="1"/>
          <p:nvPr/>
        </p:nvSpPr>
        <p:spPr>
          <a:xfrm>
            <a:off x="513735" y="4163962"/>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2EFA74F3-66D3-4883-B65C-1E1BD4138ACC}"/>
              </a:ext>
            </a:extLst>
          </p:cNvPr>
          <p:cNvSpPr txBox="1"/>
          <p:nvPr/>
        </p:nvSpPr>
        <p:spPr>
          <a:xfrm>
            <a:off x="427700" y="642601"/>
            <a:ext cx="11164527" cy="646331"/>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１</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ビジョン等に対する現行取組の論理的なつながりを検証する手法が具体的に示されているか</a:t>
            </a:r>
            <a:endPar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また、地域分析についてどのように実施するか。</a:t>
            </a:r>
            <a:endParaRPr kumimoji="1" lang="ja-JP" altLang="en-US" b="1" dirty="0">
              <a:latin typeface="游ゴシック" panose="020B0400000000000000" pitchFamily="50" charset="-128"/>
              <a:ea typeface="游ゴシック" panose="020B0400000000000000" pitchFamily="50" charset="-128"/>
            </a:endParaRPr>
          </a:p>
        </p:txBody>
      </p:sp>
      <p:sp>
        <p:nvSpPr>
          <p:cNvPr id="8" name="テキスト ボックス 7">
            <a:extLst>
              <a:ext uri="{FF2B5EF4-FFF2-40B4-BE49-F238E27FC236}">
                <a16:creationId xmlns:a16="http://schemas.microsoft.com/office/drawing/2014/main" id="{380475C3-78B8-416A-AD18-A9CE82FC22FB}"/>
              </a:ext>
            </a:extLst>
          </p:cNvPr>
          <p:cNvSpPr txBox="1"/>
          <p:nvPr/>
        </p:nvSpPr>
        <p:spPr>
          <a:xfrm>
            <a:off x="427700" y="3794630"/>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２</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現行計画の課題や改善点を洗い出すための方法は適切か</a:t>
            </a:r>
            <a:endParaRPr kumimoji="1" lang="ja-JP" altLang="en-US" b="1" dirty="0">
              <a:latin typeface="游ゴシック" panose="020B0400000000000000" pitchFamily="50" charset="-128"/>
              <a:ea typeface="游ゴシック" panose="020B0400000000000000" pitchFamily="50" charset="-128"/>
            </a:endParaRPr>
          </a:p>
        </p:txBody>
      </p:sp>
      <p:sp>
        <p:nvSpPr>
          <p:cNvPr id="9" name="スライド番号プレースホルダー 8">
            <a:extLst>
              <a:ext uri="{FF2B5EF4-FFF2-40B4-BE49-F238E27FC236}">
                <a16:creationId xmlns:a16="http://schemas.microsoft.com/office/drawing/2014/main" id="{AB63B9FF-4CCE-4CAE-B1E3-2A2CDA546772}"/>
              </a:ext>
            </a:extLst>
          </p:cNvPr>
          <p:cNvSpPr>
            <a:spLocks noGrp="1"/>
          </p:cNvSpPr>
          <p:nvPr>
            <p:ph type="sldNum" sz="quarter" idx="12"/>
          </p:nvPr>
        </p:nvSpPr>
        <p:spPr/>
        <p:txBody>
          <a:bodyPr/>
          <a:lstStyle/>
          <a:p>
            <a:fld id="{18830903-A0D8-4522-BFDC-25C70BD97FB1}" type="slidenum">
              <a:rPr kumimoji="1" lang="ja-JP" altLang="en-US" smtClean="0"/>
              <a:t>3</a:t>
            </a:fld>
            <a:endParaRPr kumimoji="1" lang="ja-JP" altLang="en-US"/>
          </a:p>
        </p:txBody>
      </p:sp>
    </p:spTree>
    <p:extLst>
      <p:ext uri="{BB962C8B-B14F-4D97-AF65-F5344CB8AC3E}">
        <p14:creationId xmlns:p14="http://schemas.microsoft.com/office/powerpoint/2010/main" val="12741897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65471" y="442451"/>
            <a:ext cx="6120581" cy="369332"/>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４　現行計画の整理と次期計画に向けた行動の明確化</a:t>
            </a:r>
            <a:endParaRPr kumimoji="1" lang="ja-JP" altLang="en-US" b="1" dirty="0">
              <a:latin typeface="游ゴシック" panose="020B0400000000000000" pitchFamily="50" charset="-128"/>
              <a:ea typeface="游ゴシック" panose="020B0400000000000000" pitchFamily="50" charset="-128"/>
            </a:endParaRPr>
          </a:p>
        </p:txBody>
      </p:sp>
      <p:sp>
        <p:nvSpPr>
          <p:cNvPr id="3" name="正方形/長方形 2">
            <a:extLst>
              <a:ext uri="{FF2B5EF4-FFF2-40B4-BE49-F238E27FC236}">
                <a16:creationId xmlns:a16="http://schemas.microsoft.com/office/drawing/2014/main" id="{00CCAE47-CE3C-4411-84A1-F118426CA69A}"/>
              </a:ext>
            </a:extLst>
          </p:cNvPr>
          <p:cNvSpPr/>
          <p:nvPr/>
        </p:nvSpPr>
        <p:spPr>
          <a:xfrm>
            <a:off x="427701" y="1223198"/>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正方形/長方形 3">
            <a:extLst>
              <a:ext uri="{FF2B5EF4-FFF2-40B4-BE49-F238E27FC236}">
                <a16:creationId xmlns:a16="http://schemas.microsoft.com/office/drawing/2014/main" id="{1C58E717-C0D0-4EA7-B8C5-1E18794EA17E}"/>
              </a:ext>
            </a:extLst>
          </p:cNvPr>
          <p:cNvSpPr/>
          <p:nvPr/>
        </p:nvSpPr>
        <p:spPr>
          <a:xfrm>
            <a:off x="427701" y="4163962"/>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5" name="テキスト ボックス 4">
            <a:extLst>
              <a:ext uri="{FF2B5EF4-FFF2-40B4-BE49-F238E27FC236}">
                <a16:creationId xmlns:a16="http://schemas.microsoft.com/office/drawing/2014/main" id="{C9B6F5EA-1669-4F2C-A301-68D05073ACEA}"/>
              </a:ext>
            </a:extLst>
          </p:cNvPr>
          <p:cNvSpPr txBox="1"/>
          <p:nvPr/>
        </p:nvSpPr>
        <p:spPr>
          <a:xfrm>
            <a:off x="513735" y="126406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6" name="テキスト ボックス 5">
            <a:extLst>
              <a:ext uri="{FF2B5EF4-FFF2-40B4-BE49-F238E27FC236}">
                <a16:creationId xmlns:a16="http://schemas.microsoft.com/office/drawing/2014/main" id="{3433E2A0-0CAE-4789-8B83-C9580CD0B3A7}"/>
              </a:ext>
            </a:extLst>
          </p:cNvPr>
          <p:cNvSpPr txBox="1"/>
          <p:nvPr/>
        </p:nvSpPr>
        <p:spPr>
          <a:xfrm>
            <a:off x="513735" y="4163962"/>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2EFA74F3-66D3-4883-B65C-1E1BD4138ACC}"/>
              </a:ext>
            </a:extLst>
          </p:cNvPr>
          <p:cNvSpPr txBox="1"/>
          <p:nvPr/>
        </p:nvSpPr>
        <p:spPr>
          <a:xfrm>
            <a:off x="427701" y="795493"/>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３</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PDCA</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サイクルによる検証を効果的に実施する提案がされているか</a:t>
            </a:r>
            <a:endParaRPr kumimoji="1" lang="ja-JP" altLang="en-US" b="1" dirty="0">
              <a:latin typeface="游ゴシック" panose="020B0400000000000000" pitchFamily="50" charset="-128"/>
              <a:ea typeface="游ゴシック" panose="020B0400000000000000" pitchFamily="50" charset="-128"/>
            </a:endParaRPr>
          </a:p>
        </p:txBody>
      </p:sp>
      <p:sp>
        <p:nvSpPr>
          <p:cNvPr id="8" name="テキスト ボックス 7">
            <a:extLst>
              <a:ext uri="{FF2B5EF4-FFF2-40B4-BE49-F238E27FC236}">
                <a16:creationId xmlns:a16="http://schemas.microsoft.com/office/drawing/2014/main" id="{380475C3-78B8-416A-AD18-A9CE82FC22FB}"/>
              </a:ext>
            </a:extLst>
          </p:cNvPr>
          <p:cNvSpPr txBox="1"/>
          <p:nvPr/>
        </p:nvSpPr>
        <p:spPr>
          <a:xfrm>
            <a:off x="427700" y="3794630"/>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４</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事業担当者の役割は明確か</a:t>
            </a:r>
            <a:endParaRPr kumimoji="1" lang="ja-JP" altLang="en-US" b="1" dirty="0">
              <a:latin typeface="游ゴシック" panose="020B0400000000000000" pitchFamily="50" charset="-128"/>
              <a:ea typeface="游ゴシック" panose="020B0400000000000000" pitchFamily="50" charset="-128"/>
            </a:endParaRPr>
          </a:p>
        </p:txBody>
      </p:sp>
      <p:sp>
        <p:nvSpPr>
          <p:cNvPr id="9" name="スライド番号プレースホルダー 8">
            <a:extLst>
              <a:ext uri="{FF2B5EF4-FFF2-40B4-BE49-F238E27FC236}">
                <a16:creationId xmlns:a16="http://schemas.microsoft.com/office/drawing/2014/main" id="{93FB34CE-EB69-4A0D-BF7F-C29E3D1940AC}"/>
              </a:ext>
            </a:extLst>
          </p:cNvPr>
          <p:cNvSpPr>
            <a:spLocks noGrp="1"/>
          </p:cNvSpPr>
          <p:nvPr>
            <p:ph type="sldNum" sz="quarter" idx="12"/>
          </p:nvPr>
        </p:nvSpPr>
        <p:spPr/>
        <p:txBody>
          <a:bodyPr/>
          <a:lstStyle/>
          <a:p>
            <a:fld id="{18830903-A0D8-4522-BFDC-25C70BD97FB1}" type="slidenum">
              <a:rPr kumimoji="1" lang="ja-JP" altLang="en-US" smtClean="0"/>
              <a:t>4</a:t>
            </a:fld>
            <a:endParaRPr kumimoji="1" lang="ja-JP" altLang="en-US"/>
          </a:p>
        </p:txBody>
      </p:sp>
    </p:spTree>
    <p:extLst>
      <p:ext uri="{BB962C8B-B14F-4D97-AF65-F5344CB8AC3E}">
        <p14:creationId xmlns:p14="http://schemas.microsoft.com/office/powerpoint/2010/main" val="27679143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65471" y="442451"/>
            <a:ext cx="6120581" cy="369332"/>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５　ビジョン達成に向けての改善案</a:t>
            </a:r>
            <a:endParaRPr kumimoji="1" lang="ja-JP" altLang="en-US" b="1" dirty="0">
              <a:latin typeface="游ゴシック" panose="020B0400000000000000" pitchFamily="50" charset="-128"/>
              <a:ea typeface="游ゴシック" panose="020B0400000000000000" pitchFamily="50" charset="-128"/>
            </a:endParaRPr>
          </a:p>
        </p:txBody>
      </p:sp>
      <p:sp>
        <p:nvSpPr>
          <p:cNvPr id="3" name="正方形/長方形 2">
            <a:extLst>
              <a:ext uri="{FF2B5EF4-FFF2-40B4-BE49-F238E27FC236}">
                <a16:creationId xmlns:a16="http://schemas.microsoft.com/office/drawing/2014/main" id="{00CCAE47-CE3C-4411-84A1-F118426CA69A}"/>
              </a:ext>
            </a:extLst>
          </p:cNvPr>
          <p:cNvSpPr/>
          <p:nvPr/>
        </p:nvSpPr>
        <p:spPr>
          <a:xfrm>
            <a:off x="427701" y="1223198"/>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正方形/長方形 3">
            <a:extLst>
              <a:ext uri="{FF2B5EF4-FFF2-40B4-BE49-F238E27FC236}">
                <a16:creationId xmlns:a16="http://schemas.microsoft.com/office/drawing/2014/main" id="{1C58E717-C0D0-4EA7-B8C5-1E18794EA17E}"/>
              </a:ext>
            </a:extLst>
          </p:cNvPr>
          <p:cNvSpPr/>
          <p:nvPr/>
        </p:nvSpPr>
        <p:spPr>
          <a:xfrm>
            <a:off x="427701" y="4163962"/>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5" name="テキスト ボックス 4">
            <a:extLst>
              <a:ext uri="{FF2B5EF4-FFF2-40B4-BE49-F238E27FC236}">
                <a16:creationId xmlns:a16="http://schemas.microsoft.com/office/drawing/2014/main" id="{C9B6F5EA-1669-4F2C-A301-68D05073ACEA}"/>
              </a:ext>
            </a:extLst>
          </p:cNvPr>
          <p:cNvSpPr txBox="1"/>
          <p:nvPr/>
        </p:nvSpPr>
        <p:spPr>
          <a:xfrm>
            <a:off x="513735" y="126406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6" name="テキスト ボックス 5">
            <a:extLst>
              <a:ext uri="{FF2B5EF4-FFF2-40B4-BE49-F238E27FC236}">
                <a16:creationId xmlns:a16="http://schemas.microsoft.com/office/drawing/2014/main" id="{3433E2A0-0CAE-4789-8B83-C9580CD0B3A7}"/>
              </a:ext>
            </a:extLst>
          </p:cNvPr>
          <p:cNvSpPr txBox="1"/>
          <p:nvPr/>
        </p:nvSpPr>
        <p:spPr>
          <a:xfrm>
            <a:off x="513735" y="4163962"/>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2EFA74F3-66D3-4883-B65C-1E1BD4138ACC}"/>
              </a:ext>
            </a:extLst>
          </p:cNvPr>
          <p:cNvSpPr txBox="1"/>
          <p:nvPr/>
        </p:nvSpPr>
        <p:spPr>
          <a:xfrm>
            <a:off x="427701" y="795493"/>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１</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地域課題の抽出方法が具体的に示されているか</a:t>
            </a:r>
            <a:endParaRPr kumimoji="1" lang="ja-JP" altLang="en-US" b="1" dirty="0">
              <a:latin typeface="游ゴシック" panose="020B0400000000000000" pitchFamily="50" charset="-128"/>
              <a:ea typeface="游ゴシック" panose="020B0400000000000000" pitchFamily="50" charset="-128"/>
            </a:endParaRPr>
          </a:p>
        </p:txBody>
      </p:sp>
      <p:sp>
        <p:nvSpPr>
          <p:cNvPr id="8" name="テキスト ボックス 7">
            <a:extLst>
              <a:ext uri="{FF2B5EF4-FFF2-40B4-BE49-F238E27FC236}">
                <a16:creationId xmlns:a16="http://schemas.microsoft.com/office/drawing/2014/main" id="{380475C3-78B8-416A-AD18-A9CE82FC22FB}"/>
              </a:ext>
            </a:extLst>
          </p:cNvPr>
          <p:cNvSpPr txBox="1"/>
          <p:nvPr/>
        </p:nvSpPr>
        <p:spPr>
          <a:xfrm>
            <a:off x="427700" y="3794630"/>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２</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タスクフォースが計画的かつ具体的に示されているか</a:t>
            </a:r>
            <a:endParaRPr kumimoji="1" lang="ja-JP" altLang="en-US" b="1" dirty="0">
              <a:latin typeface="游ゴシック" panose="020B0400000000000000" pitchFamily="50" charset="-128"/>
              <a:ea typeface="游ゴシック" panose="020B0400000000000000" pitchFamily="50" charset="-128"/>
            </a:endParaRPr>
          </a:p>
        </p:txBody>
      </p:sp>
      <p:sp>
        <p:nvSpPr>
          <p:cNvPr id="9" name="スライド番号プレースホルダー 8">
            <a:extLst>
              <a:ext uri="{FF2B5EF4-FFF2-40B4-BE49-F238E27FC236}">
                <a16:creationId xmlns:a16="http://schemas.microsoft.com/office/drawing/2014/main" id="{18E20C47-13CD-4BC9-857E-6042C9347B99}"/>
              </a:ext>
            </a:extLst>
          </p:cNvPr>
          <p:cNvSpPr>
            <a:spLocks noGrp="1"/>
          </p:cNvSpPr>
          <p:nvPr>
            <p:ph type="sldNum" sz="quarter" idx="12"/>
          </p:nvPr>
        </p:nvSpPr>
        <p:spPr/>
        <p:txBody>
          <a:bodyPr/>
          <a:lstStyle/>
          <a:p>
            <a:fld id="{18830903-A0D8-4522-BFDC-25C70BD97FB1}" type="slidenum">
              <a:rPr kumimoji="1" lang="ja-JP" altLang="en-US" smtClean="0"/>
              <a:t>5</a:t>
            </a:fld>
            <a:endParaRPr kumimoji="1" lang="ja-JP" altLang="en-US"/>
          </a:p>
        </p:txBody>
      </p:sp>
    </p:spTree>
    <p:extLst>
      <p:ext uri="{BB962C8B-B14F-4D97-AF65-F5344CB8AC3E}">
        <p14:creationId xmlns:p14="http://schemas.microsoft.com/office/powerpoint/2010/main" val="412081152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B4EF380-5847-43FF-83A1-1E9717CC06C6}"/>
              </a:ext>
            </a:extLst>
          </p:cNvPr>
          <p:cNvSpPr txBox="1"/>
          <p:nvPr/>
        </p:nvSpPr>
        <p:spPr>
          <a:xfrm>
            <a:off x="265471" y="442451"/>
            <a:ext cx="6120581" cy="369332"/>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５　ビジョン達成に向けての改善案</a:t>
            </a:r>
            <a:endParaRPr kumimoji="1" lang="ja-JP" altLang="en-US" b="1" dirty="0">
              <a:latin typeface="游ゴシック" panose="020B0400000000000000" pitchFamily="50" charset="-128"/>
              <a:ea typeface="游ゴシック" panose="020B0400000000000000" pitchFamily="50" charset="-128"/>
            </a:endParaRPr>
          </a:p>
        </p:txBody>
      </p:sp>
      <p:sp>
        <p:nvSpPr>
          <p:cNvPr id="3" name="正方形/長方形 2">
            <a:extLst>
              <a:ext uri="{FF2B5EF4-FFF2-40B4-BE49-F238E27FC236}">
                <a16:creationId xmlns:a16="http://schemas.microsoft.com/office/drawing/2014/main" id="{00CCAE47-CE3C-4411-84A1-F118426CA69A}"/>
              </a:ext>
            </a:extLst>
          </p:cNvPr>
          <p:cNvSpPr/>
          <p:nvPr/>
        </p:nvSpPr>
        <p:spPr>
          <a:xfrm>
            <a:off x="427701" y="1223198"/>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正方形/長方形 3">
            <a:extLst>
              <a:ext uri="{FF2B5EF4-FFF2-40B4-BE49-F238E27FC236}">
                <a16:creationId xmlns:a16="http://schemas.microsoft.com/office/drawing/2014/main" id="{1C58E717-C0D0-4EA7-B8C5-1E18794EA17E}"/>
              </a:ext>
            </a:extLst>
          </p:cNvPr>
          <p:cNvSpPr/>
          <p:nvPr/>
        </p:nvSpPr>
        <p:spPr>
          <a:xfrm>
            <a:off x="427701" y="4163962"/>
            <a:ext cx="11250561" cy="2470355"/>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5" name="テキスト ボックス 4">
            <a:extLst>
              <a:ext uri="{FF2B5EF4-FFF2-40B4-BE49-F238E27FC236}">
                <a16:creationId xmlns:a16="http://schemas.microsoft.com/office/drawing/2014/main" id="{C9B6F5EA-1669-4F2C-A301-68D05073ACEA}"/>
              </a:ext>
            </a:extLst>
          </p:cNvPr>
          <p:cNvSpPr txBox="1"/>
          <p:nvPr/>
        </p:nvSpPr>
        <p:spPr>
          <a:xfrm>
            <a:off x="513735" y="126406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6" name="テキスト ボックス 5">
            <a:extLst>
              <a:ext uri="{FF2B5EF4-FFF2-40B4-BE49-F238E27FC236}">
                <a16:creationId xmlns:a16="http://schemas.microsoft.com/office/drawing/2014/main" id="{3433E2A0-0CAE-4789-8B83-C9580CD0B3A7}"/>
              </a:ext>
            </a:extLst>
          </p:cNvPr>
          <p:cNvSpPr txBox="1"/>
          <p:nvPr/>
        </p:nvSpPr>
        <p:spPr>
          <a:xfrm>
            <a:off x="513735" y="4163962"/>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7" name="テキスト ボックス 6">
            <a:extLst>
              <a:ext uri="{FF2B5EF4-FFF2-40B4-BE49-F238E27FC236}">
                <a16:creationId xmlns:a16="http://schemas.microsoft.com/office/drawing/2014/main" id="{2EFA74F3-66D3-4883-B65C-1E1BD4138ACC}"/>
              </a:ext>
            </a:extLst>
          </p:cNvPr>
          <p:cNvSpPr txBox="1"/>
          <p:nvPr/>
        </p:nvSpPr>
        <p:spPr>
          <a:xfrm>
            <a:off x="427701" y="795493"/>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３</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多角的視点を踏まえたタスクフォースの編成になっているか</a:t>
            </a:r>
            <a:endParaRPr kumimoji="1" lang="ja-JP" altLang="en-US" b="1" dirty="0">
              <a:latin typeface="游ゴシック" panose="020B0400000000000000" pitchFamily="50" charset="-128"/>
              <a:ea typeface="游ゴシック" panose="020B0400000000000000" pitchFamily="50" charset="-128"/>
            </a:endParaRPr>
          </a:p>
        </p:txBody>
      </p:sp>
      <p:sp>
        <p:nvSpPr>
          <p:cNvPr id="8" name="テキスト ボックス 7">
            <a:extLst>
              <a:ext uri="{FF2B5EF4-FFF2-40B4-BE49-F238E27FC236}">
                <a16:creationId xmlns:a16="http://schemas.microsoft.com/office/drawing/2014/main" id="{380475C3-78B8-416A-AD18-A9CE82FC22FB}"/>
              </a:ext>
            </a:extLst>
          </p:cNvPr>
          <p:cNvSpPr txBox="1"/>
          <p:nvPr/>
        </p:nvSpPr>
        <p:spPr>
          <a:xfrm>
            <a:off x="427700" y="3794630"/>
            <a:ext cx="11164527" cy="369332"/>
          </a:xfrm>
          <a:prstGeom prst="rect">
            <a:avLst/>
          </a:prstGeom>
          <a:noFill/>
        </p:spPr>
        <p:txBody>
          <a:bodyPr wrap="square" rtlCol="0">
            <a:spAutoFit/>
          </a:bodyPr>
          <a:lstStyle/>
          <a:p>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４</a:t>
            </a:r>
            <a:r>
              <a:rPr kumimoji="1" lang="en-US" altLang="ja-JP" b="1" dirty="0">
                <a:latin typeface="游ゴシック" panose="020B0400000000000000" pitchFamily="50" charset="-128"/>
                <a:ea typeface="游ゴシック" panose="020B0400000000000000" pitchFamily="50" charset="-128"/>
                <a:cs typeface="Times New Roman" panose="02020603050405020304" pitchFamily="18" charset="0"/>
              </a:rPr>
              <a:t>)</a:t>
            </a:r>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ビジョン達成に向かうための有効な手法の提案があるか</a:t>
            </a:r>
            <a:endParaRPr kumimoji="1" lang="ja-JP" altLang="en-US" b="1" dirty="0">
              <a:latin typeface="游ゴシック" panose="020B0400000000000000" pitchFamily="50" charset="-128"/>
              <a:ea typeface="游ゴシック" panose="020B0400000000000000" pitchFamily="50" charset="-128"/>
            </a:endParaRPr>
          </a:p>
        </p:txBody>
      </p:sp>
      <p:sp>
        <p:nvSpPr>
          <p:cNvPr id="9" name="スライド番号プレースホルダー 8">
            <a:extLst>
              <a:ext uri="{FF2B5EF4-FFF2-40B4-BE49-F238E27FC236}">
                <a16:creationId xmlns:a16="http://schemas.microsoft.com/office/drawing/2014/main" id="{D568A5D6-BA07-46F2-8F4F-8CEF0535FC70}"/>
              </a:ext>
            </a:extLst>
          </p:cNvPr>
          <p:cNvSpPr>
            <a:spLocks noGrp="1"/>
          </p:cNvSpPr>
          <p:nvPr>
            <p:ph type="sldNum" sz="quarter" idx="12"/>
          </p:nvPr>
        </p:nvSpPr>
        <p:spPr/>
        <p:txBody>
          <a:bodyPr/>
          <a:lstStyle/>
          <a:p>
            <a:fld id="{18830903-A0D8-4522-BFDC-25C70BD97FB1}" type="slidenum">
              <a:rPr kumimoji="1" lang="ja-JP" altLang="en-US" smtClean="0"/>
              <a:t>6</a:t>
            </a:fld>
            <a:endParaRPr kumimoji="1" lang="ja-JP" altLang="en-US"/>
          </a:p>
        </p:txBody>
      </p:sp>
    </p:spTree>
    <p:extLst>
      <p:ext uri="{BB962C8B-B14F-4D97-AF65-F5344CB8AC3E}">
        <p14:creationId xmlns:p14="http://schemas.microsoft.com/office/powerpoint/2010/main" val="353895001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正方形/長方形 2">
            <a:extLst>
              <a:ext uri="{FF2B5EF4-FFF2-40B4-BE49-F238E27FC236}">
                <a16:creationId xmlns:a16="http://schemas.microsoft.com/office/drawing/2014/main" id="{00CCAE47-CE3C-4411-84A1-F118426CA69A}"/>
              </a:ext>
            </a:extLst>
          </p:cNvPr>
          <p:cNvSpPr/>
          <p:nvPr/>
        </p:nvSpPr>
        <p:spPr>
          <a:xfrm>
            <a:off x="513735" y="1088782"/>
            <a:ext cx="11164529" cy="5456904"/>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テキスト ボックス 3">
            <a:extLst>
              <a:ext uri="{FF2B5EF4-FFF2-40B4-BE49-F238E27FC236}">
                <a16:creationId xmlns:a16="http://schemas.microsoft.com/office/drawing/2014/main" id="{5288CA67-C75A-4A65-A20B-37D29143E3C3}"/>
              </a:ext>
            </a:extLst>
          </p:cNvPr>
          <p:cNvSpPr txBox="1"/>
          <p:nvPr/>
        </p:nvSpPr>
        <p:spPr>
          <a:xfrm>
            <a:off x="324464" y="312314"/>
            <a:ext cx="11029336" cy="646331"/>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６</a:t>
            </a:r>
            <a:r>
              <a:rPr lang="ja-JP"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rPr>
              <a:t>　</a:t>
            </a:r>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各種調査の設計</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ニーズ調査において追加、見直しをする項目を洗い出す手法が具体的で実現可能なものか</a:t>
            </a:r>
            <a:endParaRPr kumimoji="1" lang="ja-JP" altLang="en-US" b="1" dirty="0">
              <a:latin typeface="游ゴシック" panose="020B0400000000000000" pitchFamily="50" charset="-128"/>
              <a:ea typeface="游ゴシック" panose="020B0400000000000000" pitchFamily="50" charset="-128"/>
            </a:endParaRPr>
          </a:p>
        </p:txBody>
      </p:sp>
      <p:sp>
        <p:nvSpPr>
          <p:cNvPr id="5" name="テキスト ボックス 4">
            <a:extLst>
              <a:ext uri="{FF2B5EF4-FFF2-40B4-BE49-F238E27FC236}">
                <a16:creationId xmlns:a16="http://schemas.microsoft.com/office/drawing/2014/main" id="{089C7914-720F-4BBE-BB2B-B3DC418D8EC3}"/>
              </a:ext>
            </a:extLst>
          </p:cNvPr>
          <p:cNvSpPr txBox="1"/>
          <p:nvPr/>
        </p:nvSpPr>
        <p:spPr>
          <a:xfrm>
            <a:off x="513735" y="119953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2" name="スライド番号プレースホルダー 1">
            <a:extLst>
              <a:ext uri="{FF2B5EF4-FFF2-40B4-BE49-F238E27FC236}">
                <a16:creationId xmlns:a16="http://schemas.microsoft.com/office/drawing/2014/main" id="{4F60C339-442C-4041-B9D6-73EE51F3223E}"/>
              </a:ext>
            </a:extLst>
          </p:cNvPr>
          <p:cNvSpPr>
            <a:spLocks noGrp="1"/>
          </p:cNvSpPr>
          <p:nvPr>
            <p:ph type="sldNum" sz="quarter" idx="12"/>
          </p:nvPr>
        </p:nvSpPr>
        <p:spPr/>
        <p:txBody>
          <a:bodyPr/>
          <a:lstStyle/>
          <a:p>
            <a:fld id="{18830903-A0D8-4522-BFDC-25C70BD97FB1}" type="slidenum">
              <a:rPr kumimoji="1" lang="ja-JP" altLang="en-US" smtClean="0"/>
              <a:t>7</a:t>
            </a:fld>
            <a:endParaRPr kumimoji="1" lang="ja-JP" altLang="en-US"/>
          </a:p>
        </p:txBody>
      </p:sp>
    </p:spTree>
    <p:extLst>
      <p:ext uri="{BB962C8B-B14F-4D97-AF65-F5344CB8AC3E}">
        <p14:creationId xmlns:p14="http://schemas.microsoft.com/office/powerpoint/2010/main" val="116614608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表 5">
            <a:extLst>
              <a:ext uri="{FF2B5EF4-FFF2-40B4-BE49-F238E27FC236}">
                <a16:creationId xmlns:a16="http://schemas.microsoft.com/office/drawing/2014/main" id="{81F05C7A-CED4-48C2-9037-080FD511108C}"/>
              </a:ext>
            </a:extLst>
          </p:cNvPr>
          <p:cNvGraphicFramePr>
            <a:graphicFrameLocks noGrp="1"/>
          </p:cNvGraphicFramePr>
          <p:nvPr>
            <p:extLst>
              <p:ext uri="{D42A27DB-BD31-4B8C-83A1-F6EECF244321}">
                <p14:modId xmlns:p14="http://schemas.microsoft.com/office/powerpoint/2010/main" val="2264933604"/>
              </p:ext>
            </p:extLst>
          </p:nvPr>
        </p:nvGraphicFramePr>
        <p:xfrm>
          <a:off x="480000" y="1313589"/>
          <a:ext cx="11232000" cy="5101960"/>
        </p:xfrm>
        <a:graphic>
          <a:graphicData uri="http://schemas.openxmlformats.org/drawingml/2006/table">
            <a:tbl>
              <a:tblPr firstRow="1" bandRow="1">
                <a:tableStyleId>{5C22544A-7EE6-4342-B048-85BDC9FD1C3A}</a:tableStyleId>
              </a:tblPr>
              <a:tblGrid>
                <a:gridCol w="3672000">
                  <a:extLst>
                    <a:ext uri="{9D8B030D-6E8A-4147-A177-3AD203B41FA5}">
                      <a16:colId xmlns:a16="http://schemas.microsoft.com/office/drawing/2014/main" val="3053712345"/>
                    </a:ext>
                  </a:extLst>
                </a:gridCol>
                <a:gridCol w="252000">
                  <a:extLst>
                    <a:ext uri="{9D8B030D-6E8A-4147-A177-3AD203B41FA5}">
                      <a16:colId xmlns:a16="http://schemas.microsoft.com/office/drawing/2014/main" val="2381371875"/>
                    </a:ext>
                  </a:extLst>
                </a:gridCol>
                <a:gridCol w="252000">
                  <a:extLst>
                    <a:ext uri="{9D8B030D-6E8A-4147-A177-3AD203B41FA5}">
                      <a16:colId xmlns:a16="http://schemas.microsoft.com/office/drawing/2014/main" val="1440270733"/>
                    </a:ext>
                  </a:extLst>
                </a:gridCol>
                <a:gridCol w="252000">
                  <a:extLst>
                    <a:ext uri="{9D8B030D-6E8A-4147-A177-3AD203B41FA5}">
                      <a16:colId xmlns:a16="http://schemas.microsoft.com/office/drawing/2014/main" val="3173170166"/>
                    </a:ext>
                  </a:extLst>
                </a:gridCol>
                <a:gridCol w="252000">
                  <a:extLst>
                    <a:ext uri="{9D8B030D-6E8A-4147-A177-3AD203B41FA5}">
                      <a16:colId xmlns:a16="http://schemas.microsoft.com/office/drawing/2014/main" val="2386291603"/>
                    </a:ext>
                  </a:extLst>
                </a:gridCol>
                <a:gridCol w="252000">
                  <a:extLst>
                    <a:ext uri="{9D8B030D-6E8A-4147-A177-3AD203B41FA5}">
                      <a16:colId xmlns:a16="http://schemas.microsoft.com/office/drawing/2014/main" val="4027031235"/>
                    </a:ext>
                  </a:extLst>
                </a:gridCol>
                <a:gridCol w="252000">
                  <a:extLst>
                    <a:ext uri="{9D8B030D-6E8A-4147-A177-3AD203B41FA5}">
                      <a16:colId xmlns:a16="http://schemas.microsoft.com/office/drawing/2014/main" val="2822047286"/>
                    </a:ext>
                  </a:extLst>
                </a:gridCol>
                <a:gridCol w="252000">
                  <a:extLst>
                    <a:ext uri="{9D8B030D-6E8A-4147-A177-3AD203B41FA5}">
                      <a16:colId xmlns:a16="http://schemas.microsoft.com/office/drawing/2014/main" val="1246653168"/>
                    </a:ext>
                  </a:extLst>
                </a:gridCol>
                <a:gridCol w="252000">
                  <a:extLst>
                    <a:ext uri="{9D8B030D-6E8A-4147-A177-3AD203B41FA5}">
                      <a16:colId xmlns:a16="http://schemas.microsoft.com/office/drawing/2014/main" val="4249467520"/>
                    </a:ext>
                  </a:extLst>
                </a:gridCol>
                <a:gridCol w="252000">
                  <a:extLst>
                    <a:ext uri="{9D8B030D-6E8A-4147-A177-3AD203B41FA5}">
                      <a16:colId xmlns:a16="http://schemas.microsoft.com/office/drawing/2014/main" val="2296694376"/>
                    </a:ext>
                  </a:extLst>
                </a:gridCol>
                <a:gridCol w="252000">
                  <a:extLst>
                    <a:ext uri="{9D8B030D-6E8A-4147-A177-3AD203B41FA5}">
                      <a16:colId xmlns:a16="http://schemas.microsoft.com/office/drawing/2014/main" val="2674626857"/>
                    </a:ext>
                  </a:extLst>
                </a:gridCol>
                <a:gridCol w="252000">
                  <a:extLst>
                    <a:ext uri="{9D8B030D-6E8A-4147-A177-3AD203B41FA5}">
                      <a16:colId xmlns:a16="http://schemas.microsoft.com/office/drawing/2014/main" val="1122644784"/>
                    </a:ext>
                  </a:extLst>
                </a:gridCol>
                <a:gridCol w="252000">
                  <a:extLst>
                    <a:ext uri="{9D8B030D-6E8A-4147-A177-3AD203B41FA5}">
                      <a16:colId xmlns:a16="http://schemas.microsoft.com/office/drawing/2014/main" val="1124695034"/>
                    </a:ext>
                  </a:extLst>
                </a:gridCol>
                <a:gridCol w="252000">
                  <a:extLst>
                    <a:ext uri="{9D8B030D-6E8A-4147-A177-3AD203B41FA5}">
                      <a16:colId xmlns:a16="http://schemas.microsoft.com/office/drawing/2014/main" val="3635610803"/>
                    </a:ext>
                  </a:extLst>
                </a:gridCol>
                <a:gridCol w="252000">
                  <a:extLst>
                    <a:ext uri="{9D8B030D-6E8A-4147-A177-3AD203B41FA5}">
                      <a16:colId xmlns:a16="http://schemas.microsoft.com/office/drawing/2014/main" val="3206560774"/>
                    </a:ext>
                  </a:extLst>
                </a:gridCol>
                <a:gridCol w="252000">
                  <a:extLst>
                    <a:ext uri="{9D8B030D-6E8A-4147-A177-3AD203B41FA5}">
                      <a16:colId xmlns:a16="http://schemas.microsoft.com/office/drawing/2014/main" val="2087536329"/>
                    </a:ext>
                  </a:extLst>
                </a:gridCol>
                <a:gridCol w="252000">
                  <a:extLst>
                    <a:ext uri="{9D8B030D-6E8A-4147-A177-3AD203B41FA5}">
                      <a16:colId xmlns:a16="http://schemas.microsoft.com/office/drawing/2014/main" val="2555401968"/>
                    </a:ext>
                  </a:extLst>
                </a:gridCol>
                <a:gridCol w="252000">
                  <a:extLst>
                    <a:ext uri="{9D8B030D-6E8A-4147-A177-3AD203B41FA5}">
                      <a16:colId xmlns:a16="http://schemas.microsoft.com/office/drawing/2014/main" val="508255284"/>
                    </a:ext>
                  </a:extLst>
                </a:gridCol>
                <a:gridCol w="252000">
                  <a:extLst>
                    <a:ext uri="{9D8B030D-6E8A-4147-A177-3AD203B41FA5}">
                      <a16:colId xmlns:a16="http://schemas.microsoft.com/office/drawing/2014/main" val="239816"/>
                    </a:ext>
                  </a:extLst>
                </a:gridCol>
                <a:gridCol w="252000">
                  <a:extLst>
                    <a:ext uri="{9D8B030D-6E8A-4147-A177-3AD203B41FA5}">
                      <a16:colId xmlns:a16="http://schemas.microsoft.com/office/drawing/2014/main" val="3733458834"/>
                    </a:ext>
                  </a:extLst>
                </a:gridCol>
                <a:gridCol w="252000">
                  <a:extLst>
                    <a:ext uri="{9D8B030D-6E8A-4147-A177-3AD203B41FA5}">
                      <a16:colId xmlns:a16="http://schemas.microsoft.com/office/drawing/2014/main" val="418624635"/>
                    </a:ext>
                  </a:extLst>
                </a:gridCol>
                <a:gridCol w="252000">
                  <a:extLst>
                    <a:ext uri="{9D8B030D-6E8A-4147-A177-3AD203B41FA5}">
                      <a16:colId xmlns:a16="http://schemas.microsoft.com/office/drawing/2014/main" val="44244925"/>
                    </a:ext>
                  </a:extLst>
                </a:gridCol>
                <a:gridCol w="252000">
                  <a:extLst>
                    <a:ext uri="{9D8B030D-6E8A-4147-A177-3AD203B41FA5}">
                      <a16:colId xmlns:a16="http://schemas.microsoft.com/office/drawing/2014/main" val="3244681081"/>
                    </a:ext>
                  </a:extLst>
                </a:gridCol>
                <a:gridCol w="252000">
                  <a:extLst>
                    <a:ext uri="{9D8B030D-6E8A-4147-A177-3AD203B41FA5}">
                      <a16:colId xmlns:a16="http://schemas.microsoft.com/office/drawing/2014/main" val="2636540240"/>
                    </a:ext>
                  </a:extLst>
                </a:gridCol>
                <a:gridCol w="252000">
                  <a:extLst>
                    <a:ext uri="{9D8B030D-6E8A-4147-A177-3AD203B41FA5}">
                      <a16:colId xmlns:a16="http://schemas.microsoft.com/office/drawing/2014/main" val="790019085"/>
                    </a:ext>
                  </a:extLst>
                </a:gridCol>
                <a:gridCol w="252000">
                  <a:extLst>
                    <a:ext uri="{9D8B030D-6E8A-4147-A177-3AD203B41FA5}">
                      <a16:colId xmlns:a16="http://schemas.microsoft.com/office/drawing/2014/main" val="3903967101"/>
                    </a:ext>
                  </a:extLst>
                </a:gridCol>
                <a:gridCol w="252000">
                  <a:extLst>
                    <a:ext uri="{9D8B030D-6E8A-4147-A177-3AD203B41FA5}">
                      <a16:colId xmlns:a16="http://schemas.microsoft.com/office/drawing/2014/main" val="240808471"/>
                    </a:ext>
                  </a:extLst>
                </a:gridCol>
                <a:gridCol w="252000">
                  <a:extLst>
                    <a:ext uri="{9D8B030D-6E8A-4147-A177-3AD203B41FA5}">
                      <a16:colId xmlns:a16="http://schemas.microsoft.com/office/drawing/2014/main" val="2889427770"/>
                    </a:ext>
                  </a:extLst>
                </a:gridCol>
                <a:gridCol w="252000">
                  <a:extLst>
                    <a:ext uri="{9D8B030D-6E8A-4147-A177-3AD203B41FA5}">
                      <a16:colId xmlns:a16="http://schemas.microsoft.com/office/drawing/2014/main" val="1236669706"/>
                    </a:ext>
                  </a:extLst>
                </a:gridCol>
                <a:gridCol w="252000">
                  <a:extLst>
                    <a:ext uri="{9D8B030D-6E8A-4147-A177-3AD203B41FA5}">
                      <a16:colId xmlns:a16="http://schemas.microsoft.com/office/drawing/2014/main" val="260046083"/>
                    </a:ext>
                  </a:extLst>
                </a:gridCol>
                <a:gridCol w="252000">
                  <a:extLst>
                    <a:ext uri="{9D8B030D-6E8A-4147-A177-3AD203B41FA5}">
                      <a16:colId xmlns:a16="http://schemas.microsoft.com/office/drawing/2014/main" val="3016120440"/>
                    </a:ext>
                  </a:extLst>
                </a:gridCol>
              </a:tblGrid>
              <a:tr h="452284">
                <a:tc>
                  <a:txBody>
                    <a:bodyPr/>
                    <a:lstStyle/>
                    <a:p>
                      <a:pPr algn="ctr"/>
                      <a:r>
                        <a:rPr kumimoji="1" lang="ja-JP" altLang="en-US" sz="1600" dirty="0"/>
                        <a:t>工程</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3">
                  <a:txBody>
                    <a:bodyPr/>
                    <a:lstStyle/>
                    <a:p>
                      <a:pPr algn="ctr"/>
                      <a:r>
                        <a:rPr kumimoji="1" lang="ja-JP" altLang="en-US" sz="1600" dirty="0"/>
                        <a:t>６月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７月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８月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９月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１０月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１１月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１２月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１月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２月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dirty="0"/>
                    </a:p>
                  </a:txBody>
                  <a:tcPr/>
                </a:tc>
                <a:tc hMerge="1">
                  <a:txBody>
                    <a:bodyPr/>
                    <a:lstStyle/>
                    <a:p>
                      <a:endParaRPr kumimoji="1" lang="ja-JP" altLang="en-US" dirty="0"/>
                    </a:p>
                  </a:txBody>
                  <a:tcPr/>
                </a:tc>
                <a:tc gridSpan="3">
                  <a:txBody>
                    <a:bodyPr/>
                    <a:lstStyle/>
                    <a:p>
                      <a:pPr algn="ctr"/>
                      <a:r>
                        <a:rPr kumimoji="1" lang="ja-JP" altLang="en-US" sz="1600" dirty="0"/>
                        <a:t>３月</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2377073260"/>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102652016"/>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696174445"/>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91559607"/>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073259152"/>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69227175"/>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05692702"/>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14933493"/>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82679920"/>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886958786"/>
                  </a:ext>
                </a:extLst>
              </a:tr>
              <a:tr h="452284">
                <a:tc>
                  <a:txBody>
                    <a:bodyPr/>
                    <a:lstStyle/>
                    <a:p>
                      <a:pPr algn="ct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a:p>
                  </a:txBody>
                  <a:tcPr>
                    <a:lnL w="12700" cap="flat" cmpd="sng" algn="ctr">
                      <a:solidFill>
                        <a:schemeClr val="tx1"/>
                      </a:solidFill>
                      <a:prstDash val="solid"/>
                      <a:round/>
                      <a:headEnd type="none" w="med" len="med"/>
                      <a:tailEnd type="none" w="med" len="med"/>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dirty="0"/>
                    </a:p>
                  </a:txBody>
                  <a:tcPr>
                    <a:lnL w="12700" cmpd="sng">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790152837"/>
                  </a:ext>
                </a:extLst>
              </a:tr>
            </a:tbl>
          </a:graphicData>
        </a:graphic>
      </p:graphicFrame>
      <p:sp>
        <p:nvSpPr>
          <p:cNvPr id="3" name="テキスト ボックス 2">
            <a:extLst>
              <a:ext uri="{FF2B5EF4-FFF2-40B4-BE49-F238E27FC236}">
                <a16:creationId xmlns:a16="http://schemas.microsoft.com/office/drawing/2014/main" id="{19668364-CEE4-4AB2-8B3E-93197A85F16B}"/>
              </a:ext>
            </a:extLst>
          </p:cNvPr>
          <p:cNvSpPr txBox="1"/>
          <p:nvPr/>
        </p:nvSpPr>
        <p:spPr>
          <a:xfrm>
            <a:off x="265471" y="442451"/>
            <a:ext cx="10407784" cy="646331"/>
          </a:xfrm>
          <a:prstGeom prst="rect">
            <a:avLst/>
          </a:prstGeom>
          <a:noFill/>
        </p:spPr>
        <p:txBody>
          <a:bodyPr wrap="square" rtlCol="0">
            <a:spAutoFit/>
          </a:bodyPr>
          <a:lstStyle/>
          <a:p>
            <a:r>
              <a:rPr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７　スケジュール　</a:t>
            </a:r>
            <a:endParaRPr lang="en-US" altLang="ja-JP" b="1" dirty="0">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１２月のニーズ調査や令和８年４月からの計画策定を踏まえたスケジュールになっているか</a:t>
            </a:r>
            <a:endParaRPr kumimoji="1" lang="ja-JP" altLang="en-US" b="1" dirty="0">
              <a:latin typeface="游ゴシック" panose="020B0400000000000000" pitchFamily="50" charset="-128"/>
              <a:ea typeface="游ゴシック" panose="020B0400000000000000" pitchFamily="50" charset="-128"/>
            </a:endParaRPr>
          </a:p>
        </p:txBody>
      </p:sp>
      <p:sp>
        <p:nvSpPr>
          <p:cNvPr id="2" name="スライド番号プレースホルダー 1">
            <a:extLst>
              <a:ext uri="{FF2B5EF4-FFF2-40B4-BE49-F238E27FC236}">
                <a16:creationId xmlns:a16="http://schemas.microsoft.com/office/drawing/2014/main" id="{93CB1CD7-3D96-4D51-8FA3-D7C67251681B}"/>
              </a:ext>
            </a:extLst>
          </p:cNvPr>
          <p:cNvSpPr>
            <a:spLocks noGrp="1"/>
          </p:cNvSpPr>
          <p:nvPr>
            <p:ph type="sldNum" sz="quarter" idx="12"/>
          </p:nvPr>
        </p:nvSpPr>
        <p:spPr/>
        <p:txBody>
          <a:bodyPr/>
          <a:lstStyle/>
          <a:p>
            <a:fld id="{18830903-A0D8-4522-BFDC-25C70BD97FB1}" type="slidenum">
              <a:rPr kumimoji="1" lang="ja-JP" altLang="en-US" smtClean="0"/>
              <a:t>8</a:t>
            </a:fld>
            <a:endParaRPr kumimoji="1" lang="ja-JP" altLang="en-US"/>
          </a:p>
        </p:txBody>
      </p:sp>
    </p:spTree>
    <p:extLst>
      <p:ext uri="{BB962C8B-B14F-4D97-AF65-F5344CB8AC3E}">
        <p14:creationId xmlns:p14="http://schemas.microsoft.com/office/powerpoint/2010/main" val="60617719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正方形/長方形 2">
            <a:extLst>
              <a:ext uri="{FF2B5EF4-FFF2-40B4-BE49-F238E27FC236}">
                <a16:creationId xmlns:a16="http://schemas.microsoft.com/office/drawing/2014/main" id="{00CCAE47-CE3C-4411-84A1-F118426CA69A}"/>
              </a:ext>
            </a:extLst>
          </p:cNvPr>
          <p:cNvSpPr/>
          <p:nvPr/>
        </p:nvSpPr>
        <p:spPr>
          <a:xfrm>
            <a:off x="513735" y="1088782"/>
            <a:ext cx="11164529" cy="5456904"/>
          </a:xfrm>
          <a:prstGeom prst="rect">
            <a:avLst/>
          </a:prstGeom>
          <a:ln w="38100"/>
        </p:spPr>
        <p:style>
          <a:lnRef idx="2">
            <a:schemeClr val="accent6"/>
          </a:lnRef>
          <a:fillRef idx="1">
            <a:schemeClr val="lt1"/>
          </a:fillRef>
          <a:effectRef idx="0">
            <a:schemeClr val="accent6"/>
          </a:effectRef>
          <a:fontRef idx="minor">
            <a:schemeClr val="dk1"/>
          </a:fontRef>
        </p:style>
        <p:txBody>
          <a:bodyPr rtlCol="0" anchor="ctr"/>
          <a:lstStyle/>
          <a:p>
            <a:endParaRPr kumimoji="1" lang="ja-JP" altLang="en-US" dirty="0"/>
          </a:p>
        </p:txBody>
      </p:sp>
      <p:sp>
        <p:nvSpPr>
          <p:cNvPr id="4" name="テキスト ボックス 3">
            <a:extLst>
              <a:ext uri="{FF2B5EF4-FFF2-40B4-BE49-F238E27FC236}">
                <a16:creationId xmlns:a16="http://schemas.microsoft.com/office/drawing/2014/main" id="{5288CA67-C75A-4A65-A20B-37D29143E3C3}"/>
              </a:ext>
            </a:extLst>
          </p:cNvPr>
          <p:cNvSpPr txBox="1"/>
          <p:nvPr/>
        </p:nvSpPr>
        <p:spPr>
          <a:xfrm>
            <a:off x="324464" y="312314"/>
            <a:ext cx="7698659" cy="923330"/>
          </a:xfrm>
          <a:prstGeom prst="rect">
            <a:avLst/>
          </a:prstGeom>
          <a:noFill/>
        </p:spPr>
        <p:txBody>
          <a:bodyPr wrap="square" rtlCol="0">
            <a:spAutoFit/>
          </a:bodyPr>
          <a:lstStyle/>
          <a:p>
            <a:r>
              <a:rPr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８</a:t>
            </a:r>
            <a:r>
              <a:rPr lang="ja-JP"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rPr>
              <a:t>　</a:t>
            </a:r>
            <a:r>
              <a:rPr kumimoji="1" lang="ja-JP" altLang="en-US" sz="1800" b="1" dirty="0">
                <a:effectLst/>
                <a:latin typeface="游ゴシック" panose="020B0400000000000000" pitchFamily="50" charset="-128"/>
                <a:ea typeface="游ゴシック" panose="020B0400000000000000" pitchFamily="50" charset="-128"/>
                <a:cs typeface="Times New Roman" panose="02020603050405020304" pitchFamily="18" charset="0"/>
              </a:rPr>
              <a:t>その他特記事項等</a:t>
            </a:r>
            <a:endParaRPr kumimoji="1"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その他、補足事項等を自由に記載してください</a:t>
            </a:r>
            <a:endParaRPr kumimoji="1"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　</a:t>
            </a:r>
            <a:endParaRPr lang="en-US" altLang="ja-JP" sz="1800" b="1" dirty="0">
              <a:effectLst/>
              <a:latin typeface="游ゴシック" panose="020B0400000000000000" pitchFamily="50" charset="-128"/>
              <a:ea typeface="游ゴシック" panose="020B0400000000000000" pitchFamily="50" charset="-128"/>
              <a:cs typeface="Times New Roman" panose="02020603050405020304" pitchFamily="18" charset="0"/>
            </a:endParaRPr>
          </a:p>
        </p:txBody>
      </p:sp>
      <p:sp>
        <p:nvSpPr>
          <p:cNvPr id="5" name="テキスト ボックス 4">
            <a:extLst>
              <a:ext uri="{FF2B5EF4-FFF2-40B4-BE49-F238E27FC236}">
                <a16:creationId xmlns:a16="http://schemas.microsoft.com/office/drawing/2014/main" id="{089C7914-720F-4BBE-BB2B-B3DC418D8EC3}"/>
              </a:ext>
            </a:extLst>
          </p:cNvPr>
          <p:cNvSpPr txBox="1"/>
          <p:nvPr/>
        </p:nvSpPr>
        <p:spPr>
          <a:xfrm>
            <a:off x="513735" y="1199535"/>
            <a:ext cx="5663381" cy="369332"/>
          </a:xfrm>
          <a:prstGeom prst="rect">
            <a:avLst/>
          </a:prstGeom>
          <a:noFill/>
        </p:spPr>
        <p:txBody>
          <a:bodyPr wrap="square" rtlCol="0">
            <a:spAutoFit/>
          </a:bodyPr>
          <a:lstStyle/>
          <a:p>
            <a:r>
              <a:rPr kumimoji="1" lang="ja-JP" altLang="en-US" b="1" dirty="0">
                <a:latin typeface="游ゴシック" panose="020B0400000000000000" pitchFamily="50" charset="-128"/>
                <a:ea typeface="游ゴシック" panose="020B0400000000000000" pitchFamily="50" charset="-128"/>
                <a:cs typeface="Times New Roman" panose="02020603050405020304" pitchFamily="18" charset="0"/>
              </a:rPr>
              <a:t>自由記述欄：</a:t>
            </a:r>
            <a:endParaRPr kumimoji="1" lang="ja-JP" altLang="en-US" b="1" dirty="0">
              <a:latin typeface="游ゴシック" panose="020B0400000000000000" pitchFamily="50" charset="-128"/>
              <a:ea typeface="游ゴシック" panose="020B0400000000000000" pitchFamily="50" charset="-128"/>
            </a:endParaRPr>
          </a:p>
        </p:txBody>
      </p:sp>
      <p:sp>
        <p:nvSpPr>
          <p:cNvPr id="2" name="スライド番号プレースホルダー 1">
            <a:extLst>
              <a:ext uri="{FF2B5EF4-FFF2-40B4-BE49-F238E27FC236}">
                <a16:creationId xmlns:a16="http://schemas.microsoft.com/office/drawing/2014/main" id="{B22EFCE3-B255-42E5-ACDE-51A6BC805685}"/>
              </a:ext>
            </a:extLst>
          </p:cNvPr>
          <p:cNvSpPr>
            <a:spLocks noGrp="1"/>
          </p:cNvSpPr>
          <p:nvPr>
            <p:ph type="sldNum" sz="quarter" idx="12"/>
          </p:nvPr>
        </p:nvSpPr>
        <p:spPr/>
        <p:txBody>
          <a:bodyPr/>
          <a:lstStyle/>
          <a:p>
            <a:fld id="{18830903-A0D8-4522-BFDC-25C70BD97FB1}" type="slidenum">
              <a:rPr kumimoji="1" lang="ja-JP" altLang="en-US" smtClean="0"/>
              <a:t>9</a:t>
            </a:fld>
            <a:endParaRPr kumimoji="1" lang="ja-JP" altLang="en-US"/>
          </a:p>
        </p:txBody>
      </p:sp>
    </p:spTree>
    <p:extLst>
      <p:ext uri="{BB962C8B-B14F-4D97-AF65-F5344CB8AC3E}">
        <p14:creationId xmlns:p14="http://schemas.microsoft.com/office/powerpoint/2010/main" val="978934002"/>
      </p:ext>
    </p:extLst>
  </p:cSld>
  <p:clrMapOvr>
    <a:masterClrMapping/>
  </p:clrMapOvr>
</p:sld>
</file>

<file path=ppt/theme/theme1.xml><?xml version="1.0" encoding="utf-8"?>
<a:theme xmlns:a="http://schemas.openxmlformats.org/drawingml/2006/main" name="Office Theme">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2414</TotalTime>
  <Words>1110</Words>
  <Application>Microsoft Office PowerPoint</Application>
  <PresentationFormat>ワイド画面</PresentationFormat>
  <Paragraphs>172</Paragraphs>
  <Slides>16</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16</vt:i4>
      </vt:variant>
    </vt:vector>
  </HeadingPairs>
  <TitlesOfParts>
    <vt:vector size="21" baseType="lpstr">
      <vt:lpstr>游ゴシック</vt:lpstr>
      <vt:lpstr>Arial</vt:lpstr>
      <vt:lpstr>Calibri</vt:lpstr>
      <vt:lpstr>Calibri Light</vt:lpstr>
      <vt:lpstr>Office Theme</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YG035PC027U</dc:creator>
  <cp:lastModifiedBy>YG035PC027U</cp:lastModifiedBy>
  <cp:revision>111</cp:revision>
  <cp:lastPrinted>2025-04-14T00:48:59Z</cp:lastPrinted>
  <dcterms:created xsi:type="dcterms:W3CDTF">2025-03-31T01:36:33Z</dcterms:created>
  <dcterms:modified xsi:type="dcterms:W3CDTF">2025-05-02T04:36:27Z</dcterms:modified>
</cp:coreProperties>
</file>

<file path=docProps/thumbnail.jpeg>
</file>