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59" r:id="rId3"/>
    <p:sldId id="266" r:id="rId4"/>
    <p:sldId id="265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A111915-BE36-4E01-A7E5-04B1672EAD32}" styleName="淡色スタイル 2 - アクセント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45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0C6D220-B23A-402F-B4E3-9794697FBC2D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1684A-C08C-4C61-87DA-7594DB952CD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2302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66919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9239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33904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42279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24706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4994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87242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15714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46149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89035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53714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F595C2-D36D-4E89-B6F8-9EF8C1EDFDA4}" type="datetimeFigureOut">
              <a:rPr kumimoji="1" lang="ja-JP" altLang="en-US" smtClean="0"/>
              <a:t>2025/4/2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7B6F1B-3FD1-4996-A77A-DE76C0734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34391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246091" y="159646"/>
            <a:ext cx="60785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様式７</a:t>
            </a:r>
            <a:endParaRPr kumimoji="1" lang="ja-JP" altLang="en-US" sz="11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956004" y="421256"/>
            <a:ext cx="121860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b="1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企画提案書</a:t>
            </a:r>
            <a:endParaRPr kumimoji="1" lang="ja-JP" altLang="en-US" sz="1600" b="1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93100492"/>
              </p:ext>
            </p:extLst>
          </p:nvPr>
        </p:nvGraphicFramePr>
        <p:xfrm>
          <a:off x="6022975" y="358193"/>
          <a:ext cx="575945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58875">
                  <a:extLst>
                    <a:ext uri="{9D8B030D-6E8A-4147-A177-3AD203B41FA5}">
                      <a16:colId xmlns:a16="http://schemas.microsoft.com/office/drawing/2014/main" val="640148629"/>
                    </a:ext>
                  </a:extLst>
                </a:gridCol>
                <a:gridCol w="4600575">
                  <a:extLst>
                    <a:ext uri="{9D8B030D-6E8A-4147-A177-3AD203B41FA5}">
                      <a16:colId xmlns:a16="http://schemas.microsoft.com/office/drawing/2014/main" val="103609936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事業者名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78850263"/>
                  </a:ext>
                </a:extLst>
              </a:tr>
            </a:tbl>
          </a:graphicData>
        </a:graphic>
      </p:graphicFrame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21436859"/>
              </p:ext>
            </p:extLst>
          </p:nvPr>
        </p:nvGraphicFramePr>
        <p:xfrm>
          <a:off x="246091" y="1053039"/>
          <a:ext cx="11536334" cy="5452536"/>
        </p:xfrm>
        <a:graphic>
          <a:graphicData uri="http://schemas.openxmlformats.org/drawingml/2006/table">
            <a:tbl>
              <a:tblPr firstRow="1" bandRow="1">
                <a:tableStyleId>{5A111915-BE36-4E01-A7E5-04B1672EAD32}</a:tableStyleId>
              </a:tblPr>
              <a:tblGrid>
                <a:gridCol w="1039784">
                  <a:extLst>
                    <a:ext uri="{9D8B030D-6E8A-4147-A177-3AD203B41FA5}">
                      <a16:colId xmlns:a16="http://schemas.microsoft.com/office/drawing/2014/main" val="3379657732"/>
                    </a:ext>
                  </a:extLst>
                </a:gridCol>
                <a:gridCol w="10496550">
                  <a:extLst>
                    <a:ext uri="{9D8B030D-6E8A-4147-A177-3AD203B41FA5}">
                      <a16:colId xmlns:a16="http://schemas.microsoft.com/office/drawing/2014/main" val="3912342512"/>
                    </a:ext>
                  </a:extLst>
                </a:gridCol>
              </a:tblGrid>
              <a:tr h="408757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提案項目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(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ｱ</a:t>
                      </a:r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)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　事業実施体制（体制・スケジュール）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1294915"/>
                  </a:ext>
                </a:extLst>
              </a:tr>
              <a:tr h="5043779">
                <a:tc gridSpan="2">
                  <a:txBody>
                    <a:bodyPr/>
                    <a:lstStyle/>
                    <a:p>
                      <a:endParaRPr kumimoji="1" lang="ja-JP" altLang="en-US" sz="11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051727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017739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27581770"/>
              </p:ext>
            </p:extLst>
          </p:nvPr>
        </p:nvGraphicFramePr>
        <p:xfrm>
          <a:off x="246091" y="323850"/>
          <a:ext cx="11536334" cy="6238875"/>
        </p:xfrm>
        <a:graphic>
          <a:graphicData uri="http://schemas.openxmlformats.org/drawingml/2006/table">
            <a:tbl>
              <a:tblPr firstRow="1" bandRow="1">
                <a:tableStyleId>{5A111915-BE36-4E01-A7E5-04B1672EAD32}</a:tableStyleId>
              </a:tblPr>
              <a:tblGrid>
                <a:gridCol w="1039784">
                  <a:extLst>
                    <a:ext uri="{9D8B030D-6E8A-4147-A177-3AD203B41FA5}">
                      <a16:colId xmlns:a16="http://schemas.microsoft.com/office/drawing/2014/main" val="3379657732"/>
                    </a:ext>
                  </a:extLst>
                </a:gridCol>
                <a:gridCol w="10496550">
                  <a:extLst>
                    <a:ext uri="{9D8B030D-6E8A-4147-A177-3AD203B41FA5}">
                      <a16:colId xmlns:a16="http://schemas.microsoft.com/office/drawing/2014/main" val="3912342512"/>
                    </a:ext>
                  </a:extLst>
                </a:gridCol>
              </a:tblGrid>
              <a:tr h="40998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提案項目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(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ｲ</a:t>
                      </a:r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)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　事業実施方針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1294915"/>
                  </a:ext>
                </a:extLst>
              </a:tr>
              <a:tr h="5828890">
                <a:tc gridSpan="2">
                  <a:txBody>
                    <a:bodyPr/>
                    <a:lstStyle/>
                    <a:p>
                      <a:endParaRPr kumimoji="1" lang="ja-JP" altLang="en-US" sz="11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051727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01982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0230506"/>
              </p:ext>
            </p:extLst>
          </p:nvPr>
        </p:nvGraphicFramePr>
        <p:xfrm>
          <a:off x="246091" y="323850"/>
          <a:ext cx="11536334" cy="6238875"/>
        </p:xfrm>
        <a:graphic>
          <a:graphicData uri="http://schemas.openxmlformats.org/drawingml/2006/table">
            <a:tbl>
              <a:tblPr firstRow="1" bandRow="1">
                <a:tableStyleId>{5A111915-BE36-4E01-A7E5-04B1672EAD32}</a:tableStyleId>
              </a:tblPr>
              <a:tblGrid>
                <a:gridCol w="1039784">
                  <a:extLst>
                    <a:ext uri="{9D8B030D-6E8A-4147-A177-3AD203B41FA5}">
                      <a16:colId xmlns:a16="http://schemas.microsoft.com/office/drawing/2014/main" val="3379657732"/>
                    </a:ext>
                  </a:extLst>
                </a:gridCol>
                <a:gridCol w="10496550">
                  <a:extLst>
                    <a:ext uri="{9D8B030D-6E8A-4147-A177-3AD203B41FA5}">
                      <a16:colId xmlns:a16="http://schemas.microsoft.com/office/drawing/2014/main" val="3912342512"/>
                    </a:ext>
                  </a:extLst>
                </a:gridCol>
              </a:tblGrid>
              <a:tr h="40998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提案項目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(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ｳ</a:t>
                      </a:r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)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　計画・設計（施工管理方法、試験方法・基準値等）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1294915"/>
                  </a:ext>
                </a:extLst>
              </a:tr>
              <a:tr h="5828890">
                <a:tc gridSpan="2">
                  <a:txBody>
                    <a:bodyPr/>
                    <a:lstStyle/>
                    <a:p>
                      <a:endParaRPr kumimoji="1" lang="ja-JP" altLang="en-US" sz="11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051727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343205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5891038"/>
              </p:ext>
            </p:extLst>
          </p:nvPr>
        </p:nvGraphicFramePr>
        <p:xfrm>
          <a:off x="246091" y="323850"/>
          <a:ext cx="11536334" cy="6238875"/>
        </p:xfrm>
        <a:graphic>
          <a:graphicData uri="http://schemas.openxmlformats.org/drawingml/2006/table">
            <a:tbl>
              <a:tblPr firstRow="1" bandRow="1">
                <a:tableStyleId>{5A111915-BE36-4E01-A7E5-04B1672EAD32}</a:tableStyleId>
              </a:tblPr>
              <a:tblGrid>
                <a:gridCol w="1039784">
                  <a:extLst>
                    <a:ext uri="{9D8B030D-6E8A-4147-A177-3AD203B41FA5}">
                      <a16:colId xmlns:a16="http://schemas.microsoft.com/office/drawing/2014/main" val="3379657732"/>
                    </a:ext>
                  </a:extLst>
                </a:gridCol>
                <a:gridCol w="10496550">
                  <a:extLst>
                    <a:ext uri="{9D8B030D-6E8A-4147-A177-3AD203B41FA5}">
                      <a16:colId xmlns:a16="http://schemas.microsoft.com/office/drawing/2014/main" val="3912342512"/>
                    </a:ext>
                  </a:extLst>
                </a:gridCol>
              </a:tblGrid>
              <a:tr h="40998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提案項目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(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ｴ</a:t>
                      </a:r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)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　設置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器具・施工（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規格・品質・省エネ効果・</a:t>
                      </a:r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CO2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削減効果・安全性の確保等）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1294915"/>
                  </a:ext>
                </a:extLst>
              </a:tr>
              <a:tr h="5828890">
                <a:tc gridSpan="2">
                  <a:txBody>
                    <a:bodyPr/>
                    <a:lstStyle/>
                    <a:p>
                      <a:endParaRPr kumimoji="1" lang="ja-JP" altLang="en-US" sz="11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051727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941230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2254246"/>
              </p:ext>
            </p:extLst>
          </p:nvPr>
        </p:nvGraphicFramePr>
        <p:xfrm>
          <a:off x="246091" y="323850"/>
          <a:ext cx="11536334" cy="6238875"/>
        </p:xfrm>
        <a:graphic>
          <a:graphicData uri="http://schemas.openxmlformats.org/drawingml/2006/table">
            <a:tbl>
              <a:tblPr firstRow="1" bandRow="1">
                <a:tableStyleId>{5A111915-BE36-4E01-A7E5-04B1672EAD32}</a:tableStyleId>
              </a:tblPr>
              <a:tblGrid>
                <a:gridCol w="1039784">
                  <a:extLst>
                    <a:ext uri="{9D8B030D-6E8A-4147-A177-3AD203B41FA5}">
                      <a16:colId xmlns:a16="http://schemas.microsoft.com/office/drawing/2014/main" val="3379657732"/>
                    </a:ext>
                  </a:extLst>
                </a:gridCol>
                <a:gridCol w="10496550">
                  <a:extLst>
                    <a:ext uri="{9D8B030D-6E8A-4147-A177-3AD203B41FA5}">
                      <a16:colId xmlns:a16="http://schemas.microsoft.com/office/drawing/2014/main" val="3912342512"/>
                    </a:ext>
                  </a:extLst>
                </a:gridCol>
              </a:tblGrid>
              <a:tr h="40998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提案項目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(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ｵ</a:t>
                      </a:r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)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　維持管理（障害発生時の対応等）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1294915"/>
                  </a:ext>
                </a:extLst>
              </a:tr>
              <a:tr h="5828890">
                <a:tc gridSpan="2">
                  <a:txBody>
                    <a:bodyPr/>
                    <a:lstStyle/>
                    <a:p>
                      <a:endParaRPr kumimoji="1" lang="ja-JP" altLang="en-US" sz="11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051727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365464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1007286"/>
              </p:ext>
            </p:extLst>
          </p:nvPr>
        </p:nvGraphicFramePr>
        <p:xfrm>
          <a:off x="246091" y="323850"/>
          <a:ext cx="11536334" cy="6238875"/>
        </p:xfrm>
        <a:graphic>
          <a:graphicData uri="http://schemas.openxmlformats.org/drawingml/2006/table">
            <a:tbl>
              <a:tblPr firstRow="1" bandRow="1">
                <a:tableStyleId>{5A111915-BE36-4E01-A7E5-04B1672EAD32}</a:tableStyleId>
              </a:tblPr>
              <a:tblGrid>
                <a:gridCol w="1039784">
                  <a:extLst>
                    <a:ext uri="{9D8B030D-6E8A-4147-A177-3AD203B41FA5}">
                      <a16:colId xmlns:a16="http://schemas.microsoft.com/office/drawing/2014/main" val="3379657732"/>
                    </a:ext>
                  </a:extLst>
                </a:gridCol>
                <a:gridCol w="10496550">
                  <a:extLst>
                    <a:ext uri="{9D8B030D-6E8A-4147-A177-3AD203B41FA5}">
                      <a16:colId xmlns:a16="http://schemas.microsoft.com/office/drawing/2014/main" val="3912342512"/>
                    </a:ext>
                  </a:extLst>
                </a:gridCol>
              </a:tblGrid>
              <a:tr h="40998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提案項目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(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ｶ</a:t>
                      </a:r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)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　地元企業の活用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1294915"/>
                  </a:ext>
                </a:extLst>
              </a:tr>
              <a:tr h="5828890">
                <a:tc gridSpan="2">
                  <a:txBody>
                    <a:bodyPr/>
                    <a:lstStyle/>
                    <a:p>
                      <a:endParaRPr kumimoji="1" lang="ja-JP" altLang="en-US" sz="11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051727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8457503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63066419"/>
              </p:ext>
            </p:extLst>
          </p:nvPr>
        </p:nvGraphicFramePr>
        <p:xfrm>
          <a:off x="246091" y="323850"/>
          <a:ext cx="11536334" cy="6238875"/>
        </p:xfrm>
        <a:graphic>
          <a:graphicData uri="http://schemas.openxmlformats.org/drawingml/2006/table">
            <a:tbl>
              <a:tblPr firstRow="1" bandRow="1">
                <a:tableStyleId>{5A111915-BE36-4E01-A7E5-04B1672EAD32}</a:tableStyleId>
              </a:tblPr>
              <a:tblGrid>
                <a:gridCol w="1039784">
                  <a:extLst>
                    <a:ext uri="{9D8B030D-6E8A-4147-A177-3AD203B41FA5}">
                      <a16:colId xmlns:a16="http://schemas.microsoft.com/office/drawing/2014/main" val="3379657732"/>
                    </a:ext>
                  </a:extLst>
                </a:gridCol>
                <a:gridCol w="10496550">
                  <a:extLst>
                    <a:ext uri="{9D8B030D-6E8A-4147-A177-3AD203B41FA5}">
                      <a16:colId xmlns:a16="http://schemas.microsoft.com/office/drawing/2014/main" val="3912342512"/>
                    </a:ext>
                  </a:extLst>
                </a:gridCol>
              </a:tblGrid>
              <a:tr h="40998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提案項目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(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ｷ</a:t>
                      </a:r>
                      <a:r>
                        <a:rPr kumimoji="1" lang="en-US" altLang="ja-JP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)</a:t>
                      </a:r>
                      <a:r>
                        <a:rPr kumimoji="1" lang="ja-JP" altLang="en-US" sz="1200" dirty="0" smtClean="0"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　独創性</a:t>
                      </a:r>
                      <a:endParaRPr kumimoji="1" lang="ja-JP" altLang="en-US" sz="12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1294915"/>
                  </a:ext>
                </a:extLst>
              </a:tr>
              <a:tr h="5828890">
                <a:tc gridSpan="2">
                  <a:txBody>
                    <a:bodyPr/>
                    <a:lstStyle/>
                    <a:p>
                      <a:endParaRPr kumimoji="1" lang="ja-JP" altLang="en-US" sz="1100" dirty="0"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051727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863767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290</TotalTime>
  <Words>110</Words>
  <Application>Microsoft Office PowerPoint</Application>
  <PresentationFormat>ワイド画面</PresentationFormat>
  <Paragraphs>17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2" baseType="lpstr">
      <vt:lpstr>ＭＳ ゴシック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Administrator</dc:creator>
  <cp:lastModifiedBy>Administrator</cp:lastModifiedBy>
  <cp:revision>20</cp:revision>
  <dcterms:created xsi:type="dcterms:W3CDTF">2024-04-12T01:58:21Z</dcterms:created>
  <dcterms:modified xsi:type="dcterms:W3CDTF">2025-04-02T08:43:24Z</dcterms:modified>
</cp:coreProperties>
</file>

<file path=docProps/thumbnail.jpeg>
</file>