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8" r:id="rId2"/>
    <p:sldId id="259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作成者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66FF33"/>
    <a:srgbClr val="FFDE75"/>
    <a:srgbClr val="F69608"/>
    <a:srgbClr val="98F06C"/>
    <a:srgbClr val="FACDA0"/>
    <a:srgbClr val="FFFF66"/>
    <a:srgbClr val="B0DD7F"/>
    <a:srgbClr val="FF3300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38B1855-1B75-4FBE-930C-398BA8C253C6}" styleName="テーマ スタイル 2 - アクセント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61" autoAdjust="0"/>
    <p:restoredTop sz="96391" autoAdjust="0"/>
  </p:normalViewPr>
  <p:slideViewPr>
    <p:cSldViewPr snapToGrid="0">
      <p:cViewPr>
        <p:scale>
          <a:sx n="80" d="100"/>
          <a:sy n="80" d="100"/>
        </p:scale>
        <p:origin x="1224" y="-1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96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1" y="6"/>
            <a:ext cx="2919413" cy="494981"/>
          </a:xfrm>
          <a:prstGeom prst="rect">
            <a:avLst/>
          </a:prstGeom>
        </p:spPr>
        <p:txBody>
          <a:bodyPr vert="horz" lIns="91367" tIns="45678" rIns="91367" bIns="4567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6"/>
            <a:ext cx="2919412" cy="494981"/>
          </a:xfrm>
          <a:prstGeom prst="rect">
            <a:avLst/>
          </a:prstGeom>
        </p:spPr>
        <p:txBody>
          <a:bodyPr vert="horz" lIns="91367" tIns="45678" rIns="91367" bIns="45678" rtlCol="0"/>
          <a:lstStyle>
            <a:lvl1pPr algn="r">
              <a:defRPr sz="1200"/>
            </a:lvl1pPr>
          </a:lstStyle>
          <a:p>
            <a:fld id="{7490EDAD-0213-4E41-8272-00371BFCD3DF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1" y="9371337"/>
            <a:ext cx="2919413" cy="494981"/>
          </a:xfrm>
          <a:prstGeom prst="rect">
            <a:avLst/>
          </a:prstGeom>
        </p:spPr>
        <p:txBody>
          <a:bodyPr vert="horz" lIns="91367" tIns="45678" rIns="91367" bIns="4567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337"/>
            <a:ext cx="2919412" cy="494981"/>
          </a:xfrm>
          <a:prstGeom prst="rect">
            <a:avLst/>
          </a:prstGeom>
        </p:spPr>
        <p:txBody>
          <a:bodyPr vert="horz" lIns="91367" tIns="45678" rIns="91367" bIns="45678" rtlCol="0" anchor="b"/>
          <a:lstStyle>
            <a:lvl1pPr algn="r">
              <a:defRPr sz="1200"/>
            </a:lvl1pPr>
          </a:lstStyle>
          <a:p>
            <a:fld id="{16FA99C0-79AF-4A8E-995A-BC7EE3874A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2880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6" y="5"/>
            <a:ext cx="2918831" cy="495027"/>
          </a:xfrm>
          <a:prstGeom prst="rect">
            <a:avLst/>
          </a:prstGeom>
        </p:spPr>
        <p:txBody>
          <a:bodyPr vert="horz" lIns="90570" tIns="45288" rIns="90570" bIns="4528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90" y="5"/>
            <a:ext cx="2918831" cy="495027"/>
          </a:xfrm>
          <a:prstGeom prst="rect">
            <a:avLst/>
          </a:prstGeom>
        </p:spPr>
        <p:txBody>
          <a:bodyPr vert="horz" lIns="90570" tIns="45288" rIns="90570" bIns="45288" rtlCol="0"/>
          <a:lstStyle>
            <a:lvl1pPr algn="r">
              <a:defRPr sz="1200"/>
            </a:lvl1pPr>
          </a:lstStyle>
          <a:p>
            <a:fld id="{EF081C24-6B08-4E3D-8DC0-EF404D6ED44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33488"/>
            <a:ext cx="23066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70" tIns="45288" rIns="90570" bIns="4528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8"/>
            <a:ext cx="5388610" cy="3884861"/>
          </a:xfrm>
          <a:prstGeom prst="rect">
            <a:avLst/>
          </a:prstGeom>
        </p:spPr>
        <p:txBody>
          <a:bodyPr vert="horz" lIns="90570" tIns="45288" rIns="90570" bIns="4528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6" y="9371290"/>
            <a:ext cx="2918831" cy="495026"/>
          </a:xfrm>
          <a:prstGeom prst="rect">
            <a:avLst/>
          </a:prstGeom>
        </p:spPr>
        <p:txBody>
          <a:bodyPr vert="horz" lIns="90570" tIns="45288" rIns="90570" bIns="4528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90" y="9371290"/>
            <a:ext cx="2918831" cy="495026"/>
          </a:xfrm>
          <a:prstGeom prst="rect">
            <a:avLst/>
          </a:prstGeom>
        </p:spPr>
        <p:txBody>
          <a:bodyPr vert="horz" lIns="90570" tIns="45288" rIns="90570" bIns="45288" rtlCol="0" anchor="b"/>
          <a:lstStyle>
            <a:lvl1pPr algn="r">
              <a:defRPr sz="1200"/>
            </a:lvl1pPr>
          </a:lstStyle>
          <a:p>
            <a:fld id="{F2CBED6A-90E3-470D-AA21-5333A03D60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6068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noFill/>
        </p:spPr>
        <p:txBody>
          <a:bodyPr anchor="b"/>
          <a:lstStyle>
            <a:lvl1pPr algn="ctr">
              <a:defRPr sz="8666" baseline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3467" baseline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53CE87AA-7614-4DA7-B8B8-09C6AE2F2E6C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C578E197-7491-4148-B823-B403A946DCA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565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205F-717D-4D9D-85C0-F64002AB31BB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E197-7491-4148-B823-B403A946DC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1372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noFill/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F60E5-72FE-4371-A915-EA54D44B8816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E197-7491-4148-B823-B403A946DC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6319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>
              <a:defRPr baseline="0"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>
              <a:defRPr baseline="0"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>
              <a:defRPr baseline="0"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>
              <a:defRPr baseline="0"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0B6DB120-72A4-40EF-9A04-3AD0AC357184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C578E197-7491-4148-B823-B403A946DCA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155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69625"/>
            <a:ext cx="5915025" cy="4120620"/>
          </a:xfrm>
          <a:noFill/>
        </p:spPr>
        <p:txBody>
          <a:bodyPr anchor="b"/>
          <a:lstStyle>
            <a:lvl1pPr>
              <a:defRPr sz="8666" baseline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629228"/>
            <a:ext cx="5915025" cy="2166937"/>
          </a:xfrm>
        </p:spPr>
        <p:txBody>
          <a:bodyPr/>
          <a:lstStyle>
            <a:lvl1pPr marL="0" indent="0">
              <a:buNone/>
              <a:defRPr sz="3467" baseline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20800128-99F7-471B-9E36-B9C6FBF4FE9D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C578E197-7491-4148-B823-B403A946DCA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0773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6BCE8-F399-453D-81CC-24742A1157A6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E197-7491-4148-B823-B403A946DC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3373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6"/>
            <a:ext cx="5915025" cy="1914702"/>
          </a:xfrm>
          <a:noFill/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7"/>
            <a:ext cx="2901255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29A36-7C81-46D3-B7B1-EBACDD2DB108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E197-7491-4148-B823-B403A946DC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4401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CB325-C5FD-49CA-98DB-6C5099F17B19}" type="datetime1">
              <a:rPr kumimoji="1" lang="ja-JP" altLang="en-US" smtClean="0"/>
              <a:t>2025/9/5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E197-7491-4148-B823-B403A946DC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3298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6676-D7E9-4D10-ADD1-B49FB433FB5F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E197-7491-4148-B823-B403A946DC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5075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noFill/>
        </p:spPr>
        <p:txBody>
          <a:bodyPr anchor="b"/>
          <a:lstStyle>
            <a:lvl1pPr>
              <a:defRPr sz="462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4"/>
            <a:ext cx="3471863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9B269-C32C-4E03-8854-46707E19BDB3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E197-7491-4148-B823-B403A946DC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26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noFill/>
        </p:spPr>
        <p:txBody>
          <a:bodyPr anchor="b"/>
          <a:lstStyle>
            <a:lvl1pPr>
              <a:defRPr sz="462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4"/>
            <a:ext cx="3471863" cy="7039681"/>
          </a:xfrm>
        </p:spPr>
        <p:txBody>
          <a:bodyPr anchor="t"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F1927-2001-45F7-BA18-37B61F7BF7B5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E197-7491-4148-B823-B403A946DC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0585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6858000" cy="67600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941792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 baseline="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CA6E983A-3337-4480-B481-39C7123061D5}" type="datetime1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425490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 baseline="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4950" y="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 baseline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C578E197-7491-4148-B823-B403A946DCA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78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1320759" rtl="0" eaLnBrk="1" latinLnBrk="0" hangingPunct="1">
        <a:lnSpc>
          <a:spcPct val="100000"/>
        </a:lnSpc>
        <a:spcBef>
          <a:spcPct val="0"/>
        </a:spcBef>
        <a:buNone/>
        <a:defRPr kumimoji="1" sz="3467" b="1" kern="1200" baseline="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kumimoji="1" sz="4044" kern="1200" baseline="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3467" kern="1200" baseline="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889" kern="1200" baseline="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 baseline="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 baseline="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4539" y="2918247"/>
            <a:ext cx="2788922" cy="2026794"/>
          </a:xfrm>
          <a:prstGeom prst="rect">
            <a:avLst/>
          </a:prstGeom>
        </p:spPr>
      </p:pic>
      <p:sp>
        <p:nvSpPr>
          <p:cNvPr id="16" name="正方形/長方形 15"/>
          <p:cNvSpPr/>
          <p:nvPr/>
        </p:nvSpPr>
        <p:spPr>
          <a:xfrm>
            <a:off x="1588015" y="275626"/>
            <a:ext cx="413446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1" lang="ja-JP" altLang="en-US" sz="3600" b="1" dirty="0" smtClean="0">
                <a:solidFill>
                  <a:srgbClr val="FF66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生活</a:t>
            </a:r>
            <a:r>
              <a:rPr kumimoji="1" lang="ja-JP" altLang="en-US" sz="3600" b="1" dirty="0">
                <a:solidFill>
                  <a:srgbClr val="FF66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支援</a:t>
            </a:r>
            <a:r>
              <a:rPr kumimoji="1" lang="ja-JP" altLang="en-US" sz="3600" b="1" dirty="0" smtClean="0">
                <a:solidFill>
                  <a:srgbClr val="FF66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</a:t>
            </a:r>
            <a:endParaRPr kumimoji="1" lang="en-US" altLang="ja-JP" sz="3600" b="1" dirty="0" smtClean="0">
              <a:solidFill>
                <a:srgbClr val="FF66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4400" b="1" dirty="0" smtClean="0">
                <a:solidFill>
                  <a:srgbClr val="FF66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担い手</a:t>
            </a:r>
            <a:r>
              <a:rPr kumimoji="1" lang="ja-JP" altLang="en-US" sz="4400" b="1" dirty="0">
                <a:solidFill>
                  <a:srgbClr val="FF66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養成研修</a:t>
            </a:r>
            <a:endParaRPr lang="ja-JP" altLang="en-US" sz="44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rgbClr val="FF6600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257202" y="3416642"/>
            <a:ext cx="1258809" cy="983043"/>
            <a:chOff x="765261" y="4282567"/>
            <a:chExt cx="1258809" cy="983043"/>
          </a:xfrm>
        </p:grpSpPr>
        <p:sp>
          <p:nvSpPr>
            <p:cNvPr id="18" name="楕円 17"/>
            <p:cNvSpPr/>
            <p:nvPr/>
          </p:nvSpPr>
          <p:spPr>
            <a:xfrm>
              <a:off x="765261" y="4282567"/>
              <a:ext cx="1258809" cy="983043"/>
            </a:xfrm>
            <a:prstGeom prst="ellipse">
              <a:avLst/>
            </a:prstGeom>
            <a:solidFill>
              <a:srgbClr val="FFDE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943261" y="4512479"/>
              <a:ext cx="90281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800" dirty="0" smtClean="0">
                  <a:latin typeface="BIZ UDP新ゴ Medium" panose="020B0500000000000000" pitchFamily="50" charset="-128"/>
                  <a:ea typeface="BIZ UDP新ゴ Medium" panose="020B0500000000000000" pitchFamily="50" charset="-128"/>
                </a:rPr>
                <a:t>掃除</a:t>
              </a:r>
              <a:endParaRPr kumimoji="1" lang="ja-JP" altLang="en-US" sz="2800" dirty="0">
                <a:latin typeface="BIZ UDP新ゴ Medium" panose="020B0500000000000000" pitchFamily="50" charset="-128"/>
                <a:ea typeface="BIZ UDP新ゴ Medium" panose="020B0500000000000000" pitchFamily="50" charset="-128"/>
              </a:endParaRPr>
            </a:p>
          </p:txBody>
        </p:sp>
      </p:grpSp>
      <p:grpSp>
        <p:nvGrpSpPr>
          <p:cNvPr id="25" name="グループ化 24"/>
          <p:cNvGrpSpPr/>
          <p:nvPr/>
        </p:nvGrpSpPr>
        <p:grpSpPr>
          <a:xfrm>
            <a:off x="206584" y="4333248"/>
            <a:ext cx="1258809" cy="983043"/>
            <a:chOff x="765261" y="4282567"/>
            <a:chExt cx="1258809" cy="983043"/>
          </a:xfrm>
        </p:grpSpPr>
        <p:sp>
          <p:nvSpPr>
            <p:cNvPr id="26" name="楕円 25"/>
            <p:cNvSpPr/>
            <p:nvPr/>
          </p:nvSpPr>
          <p:spPr>
            <a:xfrm>
              <a:off x="765261" y="4282567"/>
              <a:ext cx="1258809" cy="983043"/>
            </a:xfrm>
            <a:prstGeom prst="ellipse">
              <a:avLst/>
            </a:prstGeom>
            <a:solidFill>
              <a:srgbClr val="FFDE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943261" y="4512479"/>
              <a:ext cx="90281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800" dirty="0">
                  <a:latin typeface="BIZ UDP新ゴ Medium" panose="020B0500000000000000" pitchFamily="50" charset="-128"/>
                  <a:ea typeface="BIZ UDP新ゴ Medium" panose="020B0500000000000000" pitchFamily="50" charset="-128"/>
                </a:rPr>
                <a:t>洗濯</a:t>
              </a:r>
            </a:p>
          </p:txBody>
        </p:sp>
      </p:grpSp>
      <p:grpSp>
        <p:nvGrpSpPr>
          <p:cNvPr id="28" name="グループ化 27"/>
          <p:cNvGrpSpPr/>
          <p:nvPr/>
        </p:nvGrpSpPr>
        <p:grpSpPr>
          <a:xfrm>
            <a:off x="2264201" y="5076587"/>
            <a:ext cx="1258809" cy="983043"/>
            <a:chOff x="765261" y="4282567"/>
            <a:chExt cx="1258809" cy="983043"/>
          </a:xfrm>
        </p:grpSpPr>
        <p:sp>
          <p:nvSpPr>
            <p:cNvPr id="29" name="楕円 28"/>
            <p:cNvSpPr/>
            <p:nvPr/>
          </p:nvSpPr>
          <p:spPr>
            <a:xfrm>
              <a:off x="765261" y="4282567"/>
              <a:ext cx="1258809" cy="983043"/>
            </a:xfrm>
            <a:prstGeom prst="ellipse">
              <a:avLst/>
            </a:prstGeom>
            <a:solidFill>
              <a:srgbClr val="FFDE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943261" y="4512479"/>
              <a:ext cx="90281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800" dirty="0">
                  <a:latin typeface="BIZ UDP新ゴ Medium" panose="020B0500000000000000" pitchFamily="50" charset="-128"/>
                  <a:ea typeface="BIZ UDP新ゴ Medium" panose="020B0500000000000000" pitchFamily="50" charset="-128"/>
                </a:rPr>
                <a:t>買物</a:t>
              </a:r>
            </a:p>
          </p:txBody>
        </p:sp>
      </p:grpSp>
      <p:grpSp>
        <p:nvGrpSpPr>
          <p:cNvPr id="31" name="グループ化 30"/>
          <p:cNvGrpSpPr/>
          <p:nvPr/>
        </p:nvGrpSpPr>
        <p:grpSpPr>
          <a:xfrm>
            <a:off x="3484910" y="5065204"/>
            <a:ext cx="1258809" cy="983043"/>
            <a:chOff x="765261" y="4282567"/>
            <a:chExt cx="1258809" cy="983043"/>
          </a:xfrm>
        </p:grpSpPr>
        <p:sp>
          <p:nvSpPr>
            <p:cNvPr id="32" name="楕円 31"/>
            <p:cNvSpPr/>
            <p:nvPr/>
          </p:nvSpPr>
          <p:spPr>
            <a:xfrm>
              <a:off x="765261" y="4282567"/>
              <a:ext cx="1258809" cy="983043"/>
            </a:xfrm>
            <a:prstGeom prst="ellipse">
              <a:avLst/>
            </a:prstGeom>
            <a:solidFill>
              <a:srgbClr val="FFDE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943261" y="4512479"/>
              <a:ext cx="90281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800" dirty="0">
                  <a:latin typeface="BIZ UDP新ゴ Medium" panose="020B0500000000000000" pitchFamily="50" charset="-128"/>
                  <a:ea typeface="BIZ UDP新ゴ Medium" panose="020B0500000000000000" pitchFamily="50" charset="-128"/>
                </a:rPr>
                <a:t>調理</a:t>
              </a:r>
            </a:p>
          </p:txBody>
        </p:sp>
      </p:grpSp>
      <p:grpSp>
        <p:nvGrpSpPr>
          <p:cNvPr id="34" name="グループ化 33"/>
          <p:cNvGrpSpPr/>
          <p:nvPr/>
        </p:nvGrpSpPr>
        <p:grpSpPr>
          <a:xfrm>
            <a:off x="5507251" y="4366852"/>
            <a:ext cx="1258809" cy="983043"/>
            <a:chOff x="765261" y="4282567"/>
            <a:chExt cx="1258809" cy="983043"/>
          </a:xfrm>
        </p:grpSpPr>
        <p:sp>
          <p:nvSpPr>
            <p:cNvPr id="35" name="楕円 34"/>
            <p:cNvSpPr/>
            <p:nvPr/>
          </p:nvSpPr>
          <p:spPr>
            <a:xfrm>
              <a:off x="765261" y="4282567"/>
              <a:ext cx="1258809" cy="983043"/>
            </a:xfrm>
            <a:prstGeom prst="ellipse">
              <a:avLst/>
            </a:prstGeom>
            <a:solidFill>
              <a:srgbClr val="FFDE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980318" y="4378813"/>
              <a:ext cx="92365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2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薬</a:t>
              </a:r>
              <a:r>
                <a:rPr kumimoji="1" lang="ja-JP" altLang="en-US" sz="2000" dirty="0" smtClean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の</a:t>
              </a:r>
              <a:endParaRPr kumimoji="1" lang="en-US" altLang="ja-JP" sz="2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r>
                <a:rPr kumimoji="1" lang="ja-JP" altLang="en-US" sz="2000" dirty="0" smtClean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受取り</a:t>
              </a:r>
              <a:endParaRPr kumimoji="1"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37" name="グループ化 36"/>
          <p:cNvGrpSpPr/>
          <p:nvPr/>
        </p:nvGrpSpPr>
        <p:grpSpPr>
          <a:xfrm>
            <a:off x="5455856" y="3462299"/>
            <a:ext cx="1258809" cy="983043"/>
            <a:chOff x="765261" y="4282567"/>
            <a:chExt cx="1258809" cy="983043"/>
          </a:xfrm>
        </p:grpSpPr>
        <p:sp>
          <p:nvSpPr>
            <p:cNvPr id="38" name="楕円 37"/>
            <p:cNvSpPr/>
            <p:nvPr/>
          </p:nvSpPr>
          <p:spPr>
            <a:xfrm>
              <a:off x="765261" y="4282567"/>
              <a:ext cx="1258809" cy="983043"/>
            </a:xfrm>
            <a:prstGeom prst="ellipse">
              <a:avLst/>
            </a:prstGeom>
            <a:solidFill>
              <a:srgbClr val="FFDE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887030" y="4533889"/>
              <a:ext cx="10711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400" dirty="0" smtClean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草取り</a:t>
              </a:r>
              <a:endParaRPr kumimoji="1"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40" name="グループ化 39"/>
          <p:cNvGrpSpPr/>
          <p:nvPr/>
        </p:nvGrpSpPr>
        <p:grpSpPr>
          <a:xfrm>
            <a:off x="959383" y="2739119"/>
            <a:ext cx="1258809" cy="983043"/>
            <a:chOff x="765261" y="4282567"/>
            <a:chExt cx="1258809" cy="983043"/>
          </a:xfrm>
        </p:grpSpPr>
        <p:sp>
          <p:nvSpPr>
            <p:cNvPr id="41" name="楕円 40"/>
            <p:cNvSpPr/>
            <p:nvPr/>
          </p:nvSpPr>
          <p:spPr>
            <a:xfrm>
              <a:off x="765261" y="4282567"/>
              <a:ext cx="1258809" cy="983043"/>
            </a:xfrm>
            <a:prstGeom prst="ellipse">
              <a:avLst/>
            </a:prstGeom>
            <a:solidFill>
              <a:srgbClr val="FFDE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848011" y="4512479"/>
              <a:ext cx="10887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雪かき</a:t>
              </a:r>
            </a:p>
          </p:txBody>
        </p:sp>
      </p:grpSp>
      <p:grpSp>
        <p:nvGrpSpPr>
          <p:cNvPr id="43" name="グループ化 42"/>
          <p:cNvGrpSpPr/>
          <p:nvPr/>
        </p:nvGrpSpPr>
        <p:grpSpPr>
          <a:xfrm>
            <a:off x="4698856" y="2769907"/>
            <a:ext cx="1258809" cy="983043"/>
            <a:chOff x="765261" y="4282567"/>
            <a:chExt cx="1258809" cy="983043"/>
          </a:xfrm>
        </p:grpSpPr>
        <p:sp>
          <p:nvSpPr>
            <p:cNvPr id="44" name="楕円 43"/>
            <p:cNvSpPr/>
            <p:nvPr/>
          </p:nvSpPr>
          <p:spPr>
            <a:xfrm>
              <a:off x="765261" y="4282567"/>
              <a:ext cx="1258809" cy="983043"/>
            </a:xfrm>
            <a:prstGeom prst="ellipse">
              <a:avLst/>
            </a:prstGeom>
            <a:solidFill>
              <a:srgbClr val="FFDE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1071676" y="4419589"/>
              <a:ext cx="6976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2000" dirty="0" smtClean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灯油</a:t>
              </a:r>
              <a:endParaRPr kumimoji="1" lang="en-US" altLang="ja-JP" sz="2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r>
                <a:rPr kumimoji="1" lang="ja-JP" altLang="en-US" sz="2000" dirty="0" smtClean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入れ</a:t>
              </a:r>
              <a:endParaRPr kumimoji="1"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14" name="角丸四角形吹き出し 13"/>
          <p:cNvSpPr/>
          <p:nvPr/>
        </p:nvSpPr>
        <p:spPr>
          <a:xfrm>
            <a:off x="4249869" y="1770409"/>
            <a:ext cx="2411973" cy="612315"/>
          </a:xfrm>
          <a:prstGeom prst="wedgeRoundRectCallout">
            <a:avLst>
              <a:gd name="adj1" fmla="val 1347"/>
              <a:gd name="adj2" fmla="val 100783"/>
              <a:gd name="adj3" fmla="val 16667"/>
            </a:avLst>
          </a:prstGeom>
          <a:ln w="38100" cap="rnd"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高齢者と関わるための知識を得たい</a:t>
            </a:r>
            <a:endParaRPr kumimoji="1" lang="ja-JP" altLang="en-US" dirty="0"/>
          </a:p>
        </p:txBody>
      </p:sp>
      <p:sp>
        <p:nvSpPr>
          <p:cNvPr id="46" name="Text Box 2"/>
          <p:cNvSpPr txBox="1">
            <a:spLocks noChangeArrowheads="1"/>
          </p:cNvSpPr>
          <p:nvPr/>
        </p:nvSpPr>
        <p:spPr bwMode="auto">
          <a:xfrm>
            <a:off x="241880" y="6374005"/>
            <a:ext cx="5739038" cy="849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/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b="1" dirty="0" smtClean="0">
                <a:solidFill>
                  <a:srgbClr val="FF66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山形市内の高齢者施策や、高齢者の特徴、ちょっとした生活の手助け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等について学ぶ研修です。</a:t>
            </a:r>
            <a:endParaRPr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sz="5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詳細は裏面カリキュラムをご覧ください。</a:t>
            </a:r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921" y="951828"/>
            <a:ext cx="956757" cy="393268"/>
          </a:xfrm>
          <a:prstGeom prst="rect">
            <a:avLst/>
          </a:prstGeom>
        </p:spPr>
      </p:pic>
      <p:sp>
        <p:nvSpPr>
          <p:cNvPr id="54" name="テキスト ボックス 53"/>
          <p:cNvSpPr txBox="1"/>
          <p:nvPr/>
        </p:nvSpPr>
        <p:spPr>
          <a:xfrm>
            <a:off x="5724921" y="1247746"/>
            <a:ext cx="1159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 smtClean="0">
                <a:solidFill>
                  <a:srgbClr val="C00000"/>
                </a:solidFill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500P</a:t>
            </a:r>
            <a:r>
              <a:rPr kumimoji="1" lang="ja-JP" altLang="en-US" sz="105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対象</a:t>
            </a:r>
            <a:endParaRPr kumimoji="1" lang="en-US" altLang="ja-JP" sz="105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5745388" y="174293"/>
            <a:ext cx="858583" cy="783193"/>
          </a:xfrm>
          <a:prstGeom prst="roundRect">
            <a:avLst/>
          </a:prstGeom>
          <a:solidFill>
            <a:srgbClr val="FFDE7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0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受講</a:t>
            </a:r>
            <a:endParaRPr kumimoji="1" lang="en-US" altLang="ja-JP" sz="20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20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無料</a:t>
            </a:r>
            <a:endParaRPr kumimoji="1" lang="ja-JP" altLang="en-US" sz="2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-21498" y="9086639"/>
            <a:ext cx="6905711" cy="83099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受講ご希望の方は、裏面申込書またはお電話にてお申し込みください</a:t>
            </a:r>
            <a:r>
              <a:rPr kumimoji="1" lang="ja-JP" altLang="en-US" sz="1600" dirty="0" smtClean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。</a:t>
            </a:r>
            <a:endParaRPr kumimoji="1" lang="en-US" altLang="ja-JP" sz="1600" dirty="0" smtClean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ctr"/>
            <a:endParaRPr kumimoji="1" lang="en-US" altLang="ja-JP" sz="4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ctr"/>
            <a:r>
              <a:rPr kumimoji="1" lang="ja-JP" altLang="en-US" sz="1400" dirty="0" smtClean="0">
                <a:latin typeface="UD デジタル 教科書体 NP Medium" panose="02020500000000000000" pitchFamily="18" charset="-128"/>
                <a:ea typeface="UD デジタル 教科書体 NP Medium" panose="02020500000000000000" pitchFamily="18" charset="-128"/>
              </a:rPr>
              <a:t>山形市</a:t>
            </a:r>
            <a:r>
              <a:rPr kumimoji="1" lang="ja-JP" altLang="en-US" sz="1400" dirty="0">
                <a:latin typeface="UD デジタル 教科書体 NP Medium" panose="02020500000000000000" pitchFamily="18" charset="-128"/>
                <a:ea typeface="UD デジタル 教科書体 NP Medium" panose="02020500000000000000" pitchFamily="18" charset="-128"/>
              </a:rPr>
              <a:t>福祉推進部長寿支援課　</a:t>
            </a:r>
            <a:r>
              <a:rPr kumimoji="1" lang="en-US" altLang="ja-JP" sz="1400" dirty="0">
                <a:latin typeface="UD デジタル 教科書体 NP Medium" panose="02020500000000000000" pitchFamily="18" charset="-128"/>
                <a:ea typeface="UD デジタル 教科書体 NP Medium" panose="02020500000000000000" pitchFamily="18" charset="-128"/>
              </a:rPr>
              <a:t>023-641-1212</a:t>
            </a:r>
            <a:r>
              <a:rPr kumimoji="1" lang="ja-JP" altLang="en-US" sz="1400" dirty="0">
                <a:latin typeface="UD デジタル 教科書体 NP Medium" panose="02020500000000000000" pitchFamily="18" charset="-128"/>
                <a:ea typeface="UD デジタル 教科書体 NP Medium" panose="02020500000000000000" pitchFamily="18" charset="-128"/>
              </a:rPr>
              <a:t>（内線</a:t>
            </a:r>
            <a:r>
              <a:rPr kumimoji="1" lang="en-US" altLang="ja-JP" sz="1400" dirty="0">
                <a:latin typeface="UD デジタル 教科書体 NP Medium" panose="02020500000000000000" pitchFamily="18" charset="-128"/>
                <a:ea typeface="UD デジタル 教科書体 NP Medium" panose="02020500000000000000" pitchFamily="18" charset="-128"/>
              </a:rPr>
              <a:t>564</a:t>
            </a:r>
            <a:r>
              <a:rPr kumimoji="1" lang="ja-JP" altLang="en-US" sz="1400" dirty="0">
                <a:latin typeface="UD デジタル 教科書体 NP Medium" panose="02020500000000000000" pitchFamily="18" charset="-128"/>
                <a:ea typeface="UD デジタル 教科書体 NP Medium" panose="02020500000000000000" pitchFamily="18" charset="-128"/>
              </a:rPr>
              <a:t>･</a:t>
            </a:r>
            <a:r>
              <a:rPr kumimoji="1" lang="en-US" altLang="ja-JP" sz="1400" dirty="0">
                <a:latin typeface="UD デジタル 教科書体 NP Medium" panose="02020500000000000000" pitchFamily="18" charset="-128"/>
                <a:ea typeface="UD デジタル 教科書体 NP Medium" panose="02020500000000000000" pitchFamily="18" charset="-128"/>
              </a:rPr>
              <a:t>565</a:t>
            </a:r>
            <a:r>
              <a:rPr kumimoji="1" lang="ja-JP" altLang="en-US" sz="1400" dirty="0" smtClean="0">
                <a:latin typeface="UD デジタル 教科書体 NP Medium" panose="02020500000000000000" pitchFamily="18" charset="-128"/>
                <a:ea typeface="UD デジタル 教科書体 NP Medium" panose="02020500000000000000" pitchFamily="18" charset="-128"/>
              </a:rPr>
              <a:t>）</a:t>
            </a:r>
            <a:endParaRPr kumimoji="1" lang="en-US" altLang="ja-JP" sz="1400" dirty="0" smtClean="0">
              <a:latin typeface="UD デジタル 教科書体 NP Medium" panose="02020500000000000000" pitchFamily="18" charset="-128"/>
              <a:ea typeface="UD デジタル 教科書体 NP Medium" panose="02020500000000000000" pitchFamily="18" charset="-128"/>
            </a:endParaRPr>
          </a:p>
          <a:p>
            <a:pPr algn="ctr"/>
            <a:endParaRPr kumimoji="1" lang="ja-JP" altLang="en-US" sz="1400" dirty="0">
              <a:latin typeface="UD デジタル 教科書体 NP Medium" panose="02020500000000000000" pitchFamily="18" charset="-128"/>
              <a:ea typeface="UD デジタル 教科書体 NP Medium" panose="02020500000000000000" pitchFamily="18" charset="-128"/>
            </a:endParaRPr>
          </a:p>
        </p:txBody>
      </p:sp>
      <p:sp>
        <p:nvSpPr>
          <p:cNvPr id="6" name="楕円 5"/>
          <p:cNvSpPr/>
          <p:nvPr/>
        </p:nvSpPr>
        <p:spPr>
          <a:xfrm>
            <a:off x="-21498" y="23454"/>
            <a:ext cx="1853183" cy="1853183"/>
          </a:xfrm>
          <a:prstGeom prst="ellipse">
            <a:avLst/>
          </a:prstGeom>
          <a:solidFill>
            <a:srgbClr val="66FF33">
              <a:alpha val="87000"/>
            </a:srgb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-126726" y="526047"/>
            <a:ext cx="1958411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10/</a:t>
            </a:r>
            <a:r>
              <a:rPr kumimoji="1" lang="ja-JP" altLang="en-US" sz="24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  <a:r>
              <a:rPr kumimoji="1" lang="en-US" altLang="ja-JP" sz="24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</a:t>
            </a:r>
          </a:p>
          <a:p>
            <a:pPr algn="ctr"/>
            <a:r>
              <a:rPr kumimoji="1" lang="ja-JP" altLang="en-US" sz="24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（水）</a:t>
            </a:r>
            <a:endParaRPr kumimoji="1" lang="en-US" altLang="ja-JP" sz="2400" b="1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en-US" altLang="ja-JP" sz="17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9</a:t>
            </a:r>
            <a:r>
              <a:rPr lang="ja-JP" altLang="en-US" sz="17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：</a:t>
            </a:r>
            <a:r>
              <a:rPr lang="en-US" altLang="ja-JP" sz="17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30</a:t>
            </a:r>
            <a:r>
              <a:rPr lang="ja-JP" altLang="en-US" sz="17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～</a:t>
            </a:r>
            <a:r>
              <a:rPr lang="en-US" altLang="ja-JP" sz="17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16</a:t>
            </a:r>
            <a:r>
              <a:rPr lang="ja-JP" altLang="en-US" sz="17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：</a:t>
            </a:r>
            <a:r>
              <a:rPr lang="en-US" altLang="ja-JP" sz="17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00</a:t>
            </a:r>
          </a:p>
          <a:p>
            <a:pPr algn="ctr"/>
            <a:r>
              <a:rPr lang="en-US" altLang="ja-JP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昼食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はご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用意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ください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6166368"/>
              </p:ext>
            </p:extLst>
          </p:nvPr>
        </p:nvGraphicFramePr>
        <p:xfrm>
          <a:off x="91940" y="7165329"/>
          <a:ext cx="6674120" cy="1800332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860560">
                  <a:extLst>
                    <a:ext uri="{9D8B030D-6E8A-4147-A177-3AD203B41FA5}">
                      <a16:colId xmlns:a16="http://schemas.microsoft.com/office/drawing/2014/main" val="4124484256"/>
                    </a:ext>
                  </a:extLst>
                </a:gridCol>
                <a:gridCol w="5813560">
                  <a:extLst>
                    <a:ext uri="{9D8B030D-6E8A-4147-A177-3AD203B41FA5}">
                      <a16:colId xmlns:a16="http://schemas.microsoft.com/office/drawing/2014/main" val="312404459"/>
                    </a:ext>
                  </a:extLst>
                </a:gridCol>
              </a:tblGrid>
              <a:tr h="798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BIZ UD新ゴ Medium" panose="020B0500000000000000" pitchFamily="49" charset="-128"/>
                          <a:ea typeface="BIZ UD新ゴ Medium" panose="020B0500000000000000" pitchFamily="49" charset="-128"/>
                        </a:rPr>
                        <a:t>対象者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</a:pPr>
                      <a:r>
                        <a:rPr lang="ja-JP" altLang="en-US" sz="1400" b="0" dirty="0" smtClean="0">
                          <a:solidFill>
                            <a:schemeClr val="tx1"/>
                          </a:solidFill>
                          <a:latin typeface="BIZ UD新ゴ Medium" panose="020B0500000000000000" pitchFamily="49" charset="-128"/>
                          <a:ea typeface="BIZ UD新ゴ Medium" panose="020B0500000000000000" pitchFamily="49" charset="-128"/>
                        </a:rPr>
                        <a:t>◆高齢者の生活の手助けやボランティア活動に興味のある方</a:t>
                      </a:r>
                      <a:endParaRPr lang="en-US" altLang="ja-JP" sz="1400" b="0" dirty="0" smtClean="0">
                        <a:solidFill>
                          <a:schemeClr val="tx1"/>
                        </a:solidFill>
                        <a:latin typeface="BIZ UD新ゴ Medium" panose="020B0500000000000000" pitchFamily="49" charset="-128"/>
                        <a:ea typeface="BIZ UD新ゴ Medium" panose="020B0500000000000000" pitchFamily="49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altLang="ja-JP" sz="400" b="0" dirty="0" smtClean="0">
                        <a:solidFill>
                          <a:schemeClr val="tx1"/>
                        </a:solidFill>
                        <a:latin typeface="BIZ UD新ゴ Medium" panose="020B0500000000000000" pitchFamily="49" charset="-128"/>
                        <a:ea typeface="BIZ UD新ゴ Medium" panose="020B0500000000000000" pitchFamily="49" charset="-128"/>
                      </a:endParaRPr>
                    </a:p>
                    <a:p>
                      <a:pPr>
                        <a:lnSpc>
                          <a:spcPts val="2000"/>
                        </a:lnSpc>
                      </a:pPr>
                      <a:r>
                        <a:rPr lang="ja-JP" altLang="en-US" sz="1400" b="0" dirty="0" smtClean="0">
                          <a:solidFill>
                            <a:schemeClr val="tx1"/>
                          </a:solidFill>
                          <a:latin typeface="BIZ UD新ゴ Medium" panose="020B0500000000000000" pitchFamily="49" charset="-128"/>
                          <a:ea typeface="BIZ UD新ゴ Medium" panose="020B0500000000000000" pitchFamily="49" charset="-128"/>
                        </a:rPr>
                        <a:t>◆</a:t>
                      </a:r>
                      <a:r>
                        <a:rPr lang="ja-JP" altLang="en-US" sz="1400" b="1" dirty="0" smtClean="0">
                          <a:solidFill>
                            <a:schemeClr val="tx1"/>
                          </a:solidFill>
                          <a:latin typeface="BIZ UD新ゴ Medium" panose="020B0500000000000000" pitchFamily="49" charset="-128"/>
                          <a:ea typeface="BIZ UD新ゴ Medium" panose="020B0500000000000000" pitchFamily="49" charset="-128"/>
                        </a:rPr>
                        <a:t>訪問型</a:t>
                      </a:r>
                      <a:r>
                        <a:rPr lang="ja-JP" altLang="en-US" sz="1400" b="0" dirty="0" smtClean="0">
                          <a:solidFill>
                            <a:schemeClr val="tx1"/>
                          </a:solidFill>
                          <a:latin typeface="BIZ UD新ゴ Medium" panose="020B0500000000000000" pitchFamily="49" charset="-128"/>
                          <a:ea typeface="BIZ UD新ゴ Medium" panose="020B0500000000000000" pitchFamily="49" charset="-128"/>
                        </a:rPr>
                        <a:t>サービスＡ事業に従事予定の方</a:t>
                      </a:r>
                      <a:r>
                        <a:rPr lang="en-US" altLang="ja-JP" sz="1100" b="0" u="sng" dirty="0" smtClean="0">
                          <a:solidFill>
                            <a:schemeClr val="tx1"/>
                          </a:solidFill>
                          <a:latin typeface="BIZ UD新ゴ Medium" panose="020B0500000000000000" pitchFamily="49" charset="-128"/>
                          <a:ea typeface="BIZ UD新ゴ Medium" panose="020B0500000000000000" pitchFamily="49" charset="-128"/>
                        </a:rPr>
                        <a:t>※</a:t>
                      </a:r>
                      <a:r>
                        <a:rPr lang="ja-JP" altLang="en-US" sz="1100" b="0" u="sng" dirty="0" smtClean="0">
                          <a:solidFill>
                            <a:schemeClr val="tx1"/>
                          </a:solidFill>
                          <a:latin typeface="BIZ UD新ゴ Medium" panose="020B0500000000000000" pitchFamily="49" charset="-128"/>
                          <a:ea typeface="BIZ UD新ゴ Medium" panose="020B0500000000000000" pitchFamily="49" charset="-128"/>
                        </a:rPr>
                        <a:t>研修修了後、従事者として勤務可能</a:t>
                      </a:r>
                      <a:endParaRPr lang="en-US" altLang="ja-JP" sz="1100" b="0" u="sng" dirty="0" smtClean="0">
                        <a:solidFill>
                          <a:schemeClr val="tx1"/>
                        </a:solidFill>
                        <a:latin typeface="BIZ UD新ゴ Medium" panose="020B0500000000000000" pitchFamily="49" charset="-128"/>
                        <a:ea typeface="BIZ UD新ゴ Medium" panose="020B0500000000000000" pitchFamily="49" charset="-128"/>
                      </a:endParaRPr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kumimoji="1" lang="ja-JP" altLang="en-US" sz="900" b="0" u="sng" dirty="0" smtClean="0">
                          <a:solidFill>
                            <a:schemeClr val="tx1"/>
                          </a:solidFill>
                          <a:latin typeface="BIZ UD新ゴ Medium" panose="020B0500000000000000" pitchFamily="49" charset="-128"/>
                          <a:ea typeface="BIZ UD新ゴ Medium" panose="020B0500000000000000" pitchFamily="49" charset="-128"/>
                        </a:rPr>
                        <a:t>＜訪問型サービスＡとは＞</a:t>
                      </a:r>
                      <a:endParaRPr kumimoji="1" lang="en-US" altLang="ja-JP" sz="900" b="0" u="sng" dirty="0" smtClean="0">
                        <a:solidFill>
                          <a:schemeClr val="tx1"/>
                        </a:solidFill>
                        <a:latin typeface="BIZ UD新ゴ Medium" panose="020B0500000000000000" pitchFamily="49" charset="-128"/>
                        <a:ea typeface="BIZ UD新ゴ Medium" panose="020B0500000000000000" pitchFamily="49" charset="-128"/>
                      </a:endParaRPr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kumimoji="1" lang="ja-JP" altLang="en-US" sz="900" b="0" u="none" dirty="0" smtClean="0">
                          <a:solidFill>
                            <a:schemeClr val="tx1"/>
                          </a:solidFill>
                          <a:latin typeface="BIZ UD新ゴ Medium" panose="020B0500000000000000" pitchFamily="49" charset="-128"/>
                          <a:ea typeface="BIZ UD新ゴ Medium" panose="020B0500000000000000" pitchFamily="49" charset="-128"/>
                        </a:rPr>
                        <a:t>　高齢者の生活を支える中で、専門職の関与を必要としない生活支援（掃除、洗濯、調理、買い物、薬受け取り等）について、一定の研修受講者が雇用労働者としてサービスを提供するもの</a:t>
                      </a:r>
                      <a:endParaRPr kumimoji="1" lang="ja-JP" altLang="en-US" sz="1000" b="0" u="none" dirty="0">
                        <a:solidFill>
                          <a:schemeClr val="tx1"/>
                        </a:solidFill>
                        <a:latin typeface="BIZ UD新ゴ Medium" panose="020B0500000000000000" pitchFamily="49" charset="-128"/>
                        <a:ea typeface="BIZ UD新ゴ Medium" panose="020B05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96454741"/>
                  </a:ext>
                </a:extLst>
              </a:tr>
              <a:tr h="40712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BIZ UD新ゴ Medium" panose="020B0500000000000000" pitchFamily="49" charset="-128"/>
                          <a:ea typeface="BIZ UD新ゴ Medium" panose="020B0500000000000000" pitchFamily="49" charset="-128"/>
                        </a:rPr>
                        <a:t>場　所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BIZ UD新ゴ Medium" panose="020B0500000000000000" pitchFamily="49" charset="-128"/>
                        <a:ea typeface="BIZ UD新ゴ Medium" panose="020B0500000000000000" pitchFamily="49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 smtClean="0">
                          <a:latin typeface="BIZ UD新ゴ Medium" panose="020B0500000000000000" pitchFamily="49" charset="-128"/>
                          <a:ea typeface="BIZ UD新ゴ Medium" panose="020B0500000000000000" pitchFamily="49" charset="-128"/>
                        </a:rPr>
                        <a:t>市役所７階　７０１</a:t>
                      </a:r>
                      <a:r>
                        <a:rPr kumimoji="1" lang="en-US" altLang="ja-JP" sz="1400" b="0" dirty="0" smtClean="0">
                          <a:latin typeface="BIZ UD新ゴ Medium" panose="020B0500000000000000" pitchFamily="49" charset="-128"/>
                          <a:ea typeface="BIZ UD新ゴ Medium" panose="020B0500000000000000" pitchFamily="49" charset="-128"/>
                        </a:rPr>
                        <a:t>AB</a:t>
                      </a:r>
                      <a:r>
                        <a:rPr kumimoji="1" lang="ja-JP" altLang="en-US" sz="1400" b="0" dirty="0" smtClean="0">
                          <a:latin typeface="BIZ UD新ゴ Medium" panose="020B0500000000000000" pitchFamily="49" charset="-128"/>
                          <a:ea typeface="BIZ UD新ゴ Medium" panose="020B0500000000000000" pitchFamily="49" charset="-128"/>
                        </a:rPr>
                        <a:t>会議室（山形市旅篭町２－３－２５）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BIZ UD新ゴ Medium" panose="020B0500000000000000" pitchFamily="49" charset="-128"/>
                        <a:ea typeface="BIZ UD新ゴ Medium" panose="020B05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29401442"/>
                  </a:ext>
                </a:extLst>
              </a:tr>
              <a:tr h="351805">
                <a:tc>
                  <a:txBody>
                    <a:bodyPr/>
                    <a:lstStyle/>
                    <a:p>
                      <a:pPr marL="0" marR="0" lvl="0" indent="0" algn="ctr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BIZ UD新ゴ Medium" panose="020B0500000000000000" pitchFamily="49" charset="-128"/>
                          <a:ea typeface="BIZ UD新ゴ Medium" panose="020B0500000000000000" pitchFamily="49" charset="-128"/>
                        </a:rPr>
                        <a:t>定　員</a:t>
                      </a:r>
                      <a:endParaRPr kumimoji="1" lang="ja-JP" altLang="en-US" sz="1400" dirty="0" smtClean="0">
                        <a:solidFill>
                          <a:schemeClr val="tx1"/>
                        </a:solidFill>
                        <a:latin typeface="BIZ UD新ゴ Medium" panose="020B0500000000000000" pitchFamily="49" charset="-128"/>
                        <a:ea typeface="BIZ UD新ゴ Medium" panose="020B0500000000000000" pitchFamily="49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 smtClean="0">
                          <a:latin typeface="BIZ UD新ゴ Medium" panose="020B0500000000000000" pitchFamily="49" charset="-128"/>
                          <a:ea typeface="BIZ UD新ゴ Medium" panose="020B0500000000000000" pitchFamily="49" charset="-128"/>
                        </a:rPr>
                        <a:t>先着 ２０名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BIZ UD新ゴ Medium" panose="020B0500000000000000" pitchFamily="49" charset="-128"/>
                        <a:ea typeface="BIZ UD新ゴ Medium" panose="020B05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9839888"/>
                  </a:ext>
                </a:extLst>
              </a:tr>
            </a:tbl>
          </a:graphicData>
        </a:graphic>
      </p:graphicFrame>
      <p:sp>
        <p:nvSpPr>
          <p:cNvPr id="47" name="テキスト ボックス 46"/>
          <p:cNvSpPr txBox="1"/>
          <p:nvPr/>
        </p:nvSpPr>
        <p:spPr>
          <a:xfrm>
            <a:off x="1592016" y="120862"/>
            <a:ext cx="19745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令和７年度　山形市</a:t>
            </a:r>
            <a:endParaRPr kumimoji="1" lang="ja-JP" altLang="en-US" sz="14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48" name="グループ化 47"/>
          <p:cNvGrpSpPr/>
          <p:nvPr/>
        </p:nvGrpSpPr>
        <p:grpSpPr>
          <a:xfrm>
            <a:off x="1057754" y="4963311"/>
            <a:ext cx="1258809" cy="983043"/>
            <a:chOff x="765261" y="4282567"/>
            <a:chExt cx="1258809" cy="983043"/>
          </a:xfrm>
        </p:grpSpPr>
        <p:sp>
          <p:nvSpPr>
            <p:cNvPr id="49" name="楕円 48"/>
            <p:cNvSpPr/>
            <p:nvPr/>
          </p:nvSpPr>
          <p:spPr>
            <a:xfrm>
              <a:off x="765261" y="4282567"/>
              <a:ext cx="1258809" cy="983043"/>
            </a:xfrm>
            <a:prstGeom prst="ellipse">
              <a:avLst/>
            </a:prstGeom>
            <a:solidFill>
              <a:srgbClr val="FFDE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1077215" y="4394346"/>
              <a:ext cx="6976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2000" dirty="0" smtClean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話し</a:t>
              </a:r>
              <a:endParaRPr kumimoji="1" lang="en-US" altLang="ja-JP" sz="2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r>
                <a:rPr kumimoji="1" lang="ja-JP" altLang="en-US" sz="2000" dirty="0" smtClean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相手</a:t>
              </a:r>
              <a:endParaRPr kumimoji="1"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56" name="グループ化 55"/>
          <p:cNvGrpSpPr/>
          <p:nvPr/>
        </p:nvGrpSpPr>
        <p:grpSpPr>
          <a:xfrm>
            <a:off x="4664263" y="4975461"/>
            <a:ext cx="1258809" cy="983043"/>
            <a:chOff x="765261" y="4282567"/>
            <a:chExt cx="1258809" cy="983043"/>
          </a:xfrm>
        </p:grpSpPr>
        <p:sp>
          <p:nvSpPr>
            <p:cNvPr id="57" name="楕円 56"/>
            <p:cNvSpPr/>
            <p:nvPr/>
          </p:nvSpPr>
          <p:spPr>
            <a:xfrm>
              <a:off x="765261" y="4282567"/>
              <a:ext cx="1258809" cy="983043"/>
            </a:xfrm>
            <a:prstGeom prst="ellipse">
              <a:avLst/>
            </a:prstGeom>
            <a:solidFill>
              <a:srgbClr val="FFDE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/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892957" y="4378813"/>
              <a:ext cx="109837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2000" dirty="0" smtClean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サロン</a:t>
              </a:r>
              <a:endParaRPr kumimoji="1" lang="en-US" altLang="ja-JP" sz="2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r>
                <a:rPr kumimoji="1" lang="ja-JP" altLang="en-US" sz="2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スタッフ</a:t>
              </a:r>
              <a:endParaRPr kumimoji="1" lang="en-US" altLang="ja-JP" sz="2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pic>
        <p:nvPicPr>
          <p:cNvPr id="3" name="図 2"/>
          <p:cNvPicPr>
            <a:picLocks noChangeAspect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04" t="8641" r="16797" b="10946"/>
          <a:stretch/>
        </p:blipFill>
        <p:spPr>
          <a:xfrm>
            <a:off x="5923072" y="6006702"/>
            <a:ext cx="891540" cy="1120140"/>
          </a:xfrm>
          <a:prstGeom prst="rect">
            <a:avLst/>
          </a:prstGeom>
        </p:spPr>
      </p:pic>
      <p:sp>
        <p:nvSpPr>
          <p:cNvPr id="59" name="角丸四角形吹き出し 58"/>
          <p:cNvSpPr/>
          <p:nvPr/>
        </p:nvSpPr>
        <p:spPr>
          <a:xfrm>
            <a:off x="3092482" y="2351987"/>
            <a:ext cx="1730979" cy="581990"/>
          </a:xfrm>
          <a:prstGeom prst="wedgeRoundRectCallout">
            <a:avLst>
              <a:gd name="adj1" fmla="val -1614"/>
              <a:gd name="adj2" fmla="val 84002"/>
              <a:gd name="adj3" fmla="val 16667"/>
            </a:avLst>
          </a:prstGeom>
          <a:ln w="38100" cap="rnd"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もしもの時の情報がほしい</a:t>
            </a:r>
            <a:endParaRPr kumimoji="1" lang="ja-JP" altLang="en-US" dirty="0"/>
          </a:p>
        </p:txBody>
      </p:sp>
      <p:sp>
        <p:nvSpPr>
          <p:cNvPr id="13" name="角丸四角形吹き出し 12"/>
          <p:cNvSpPr/>
          <p:nvPr/>
        </p:nvSpPr>
        <p:spPr>
          <a:xfrm>
            <a:off x="2025426" y="1694690"/>
            <a:ext cx="1511271" cy="581990"/>
          </a:xfrm>
          <a:prstGeom prst="wedgeRoundRectCallout">
            <a:avLst>
              <a:gd name="adj1" fmla="val 6040"/>
              <a:gd name="adj2" fmla="val 113928"/>
              <a:gd name="adj3" fmla="val 16667"/>
            </a:avLst>
          </a:prstGeom>
          <a:ln w="38100" cap="rnd"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誰かの役に</a:t>
            </a:r>
            <a:endParaRPr kumimoji="1" lang="en-US" altLang="ja-JP" dirty="0" smtClean="0"/>
          </a:p>
          <a:p>
            <a:pPr algn="ctr"/>
            <a:r>
              <a:rPr kumimoji="1" lang="ja-JP" altLang="en-US" dirty="0" smtClean="0"/>
              <a:t>立ちたい</a:t>
            </a:r>
            <a:endParaRPr kumimoji="1" lang="ja-JP" altLang="en-US" dirty="0"/>
          </a:p>
        </p:txBody>
      </p:sp>
      <p:sp>
        <p:nvSpPr>
          <p:cNvPr id="12" name="角丸四角形吹き出し 11"/>
          <p:cNvSpPr/>
          <p:nvPr/>
        </p:nvSpPr>
        <p:spPr>
          <a:xfrm>
            <a:off x="189415" y="2262065"/>
            <a:ext cx="2112634" cy="562399"/>
          </a:xfrm>
          <a:prstGeom prst="wedgeRoundRectCallout">
            <a:avLst>
              <a:gd name="adj1" fmla="val 39172"/>
              <a:gd name="adj2" fmla="val 75045"/>
              <a:gd name="adj3" fmla="val 16667"/>
            </a:avLst>
          </a:prstGeom>
          <a:ln w="38100" cap="rnd"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地域で何</a:t>
            </a:r>
            <a:r>
              <a:rPr kumimoji="1" lang="ja-JP" altLang="en-US" dirty="0" smtClean="0"/>
              <a:t>かしたい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94640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0"/>
            <a:ext cx="6858000" cy="66506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93118" y="21154"/>
            <a:ext cx="6764882" cy="64390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1320759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kumimoji="1" sz="8666" b="1" kern="1200" baseline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ja-JP" altLang="en-US" sz="2400" dirty="0">
                <a:solidFill>
                  <a:schemeClr val="bg1"/>
                </a:solidFill>
              </a:rPr>
              <a:t>受講申込書</a:t>
            </a:r>
            <a:endParaRPr lang="en-US" altLang="ja-JP" sz="2400" dirty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</a:pPr>
            <a:r>
              <a:rPr lang="ja-JP" altLang="en-US" sz="1100" u="sng" dirty="0">
                <a:solidFill>
                  <a:schemeClr val="bg1"/>
                </a:solidFill>
              </a:rPr>
              <a:t>山形市福祉推進部 長寿支援課 地域包括支援係　あて</a:t>
            </a: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46525" y="635121"/>
            <a:ext cx="6650582" cy="66290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1320759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kumimoji="1" sz="8666" b="1" kern="1200" baseline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en-US" altLang="ja-JP" sz="2400" dirty="0"/>
              <a:t>FAX</a:t>
            </a:r>
            <a:r>
              <a:rPr lang="ja-JP" altLang="en-US" sz="2400" dirty="0"/>
              <a:t>：</a:t>
            </a:r>
            <a:r>
              <a:rPr lang="en-US" altLang="ja-JP" sz="2400" dirty="0"/>
              <a:t>023-624-8398</a:t>
            </a:r>
          </a:p>
          <a:p>
            <a:pPr>
              <a:spcBef>
                <a:spcPts val="0"/>
              </a:spcBef>
            </a:pPr>
            <a:r>
              <a:rPr lang="en-US" altLang="ja-JP" sz="1400" dirty="0"/>
              <a:t>E-mail</a:t>
            </a:r>
            <a:r>
              <a:rPr lang="ja-JP" altLang="en-US" sz="1400" dirty="0"/>
              <a:t>：</a:t>
            </a:r>
            <a:r>
              <a:rPr lang="en-US" altLang="ja-JP" sz="1400" dirty="0"/>
              <a:t>choju@city.yamagata-yamagata.lg.jp</a:t>
            </a:r>
            <a:endParaRPr lang="ja-JP" altLang="en-US" sz="1400" dirty="0"/>
          </a:p>
        </p:txBody>
      </p:sp>
      <p:sp>
        <p:nvSpPr>
          <p:cNvPr id="5" name="角丸四角形 4"/>
          <p:cNvSpPr/>
          <p:nvPr/>
        </p:nvSpPr>
        <p:spPr>
          <a:xfrm>
            <a:off x="129248" y="1279076"/>
            <a:ext cx="6567859" cy="30944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endParaRPr lang="ja-JP" altLang="en-US" sz="2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581563" y="1734481"/>
            <a:ext cx="2029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１０</a:t>
            </a:r>
            <a:r>
              <a:rPr kumimoji="1"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月２９日（水）</a:t>
            </a:r>
            <a:endParaRPr kumimoji="1" lang="ja-JP" altLang="en-US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6683" y="5716158"/>
            <a:ext cx="48615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当日の</a:t>
            </a:r>
            <a:r>
              <a:rPr kumimoji="1" lang="ja-JP" altLang="en-US" sz="1100" b="1" u="sng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カリキュラム</a:t>
            </a:r>
            <a:r>
              <a:rPr kumimoji="1" lang="ja-JP" altLang="en-US" sz="11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kumimoji="1" lang="en-US" altLang="ja-JP" sz="11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11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昼食は各自ご用意ください</a:t>
            </a:r>
            <a:endParaRPr kumimoji="1" lang="ja-JP" altLang="en-US" sz="11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231808" y="1676677"/>
            <a:ext cx="1102699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　時</a:t>
            </a:r>
          </a:p>
        </p:txBody>
      </p:sp>
      <p:sp>
        <p:nvSpPr>
          <p:cNvPr id="46" name="正方形/長方形 45"/>
          <p:cNvSpPr/>
          <p:nvPr/>
        </p:nvSpPr>
        <p:spPr>
          <a:xfrm>
            <a:off x="129247" y="1641179"/>
            <a:ext cx="6567860" cy="4472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86683" y="2048449"/>
            <a:ext cx="26874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受講する方の情報をご記入</a:t>
            </a:r>
            <a:r>
              <a:rPr kumimoji="1" lang="ja-JP" altLang="en-US" sz="1200" b="1" u="sng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ください</a:t>
            </a:r>
            <a:endParaRPr kumimoji="1" lang="ja-JP" altLang="en-US" sz="1200" b="1" u="sng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611175" y="1680926"/>
            <a:ext cx="1069766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場　所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621733" y="1609440"/>
            <a:ext cx="1966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山形市</a:t>
            </a:r>
            <a:r>
              <a:rPr kumimoji="1" lang="ja-JP" altLang="en-US" sz="1400" b="1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役所</a:t>
            </a:r>
            <a:r>
              <a:rPr kumimoji="1" lang="ja-JP" altLang="en-US" sz="14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７</a:t>
            </a:r>
            <a:r>
              <a:rPr kumimoji="1" lang="ja-JP" altLang="en-US" sz="1400" b="1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階</a:t>
            </a:r>
            <a:endParaRPr kumimoji="1" lang="en-US" altLang="ja-JP" sz="1400" b="1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algn="ctr"/>
            <a:r>
              <a:rPr kumimoji="1" lang="ja-JP" altLang="en-US" sz="1400" b="1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７０１</a:t>
            </a:r>
            <a:r>
              <a:rPr kumimoji="1" lang="en-US" altLang="ja-JP" sz="1400" b="1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AB</a:t>
            </a:r>
            <a:r>
              <a:rPr kumimoji="1" lang="ja-JP" altLang="en-US" sz="1400" b="1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会議室</a:t>
            </a:r>
            <a:endParaRPr kumimoji="1" lang="ja-JP" altLang="en-US" sz="1400" b="1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505776" y="1597133"/>
            <a:ext cx="97072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令和７年</a:t>
            </a:r>
            <a:endParaRPr kumimoji="1" lang="ja-JP" altLang="en-US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353984"/>
              </p:ext>
            </p:extLst>
          </p:nvPr>
        </p:nvGraphicFramePr>
        <p:xfrm>
          <a:off x="471488" y="2361689"/>
          <a:ext cx="5915024" cy="1651278"/>
        </p:xfrm>
        <a:graphic>
          <a:graphicData uri="http://schemas.openxmlformats.org/drawingml/2006/table">
            <a:tbl>
              <a:tblPr/>
              <a:tblGrid>
                <a:gridCol w="634515">
                  <a:extLst>
                    <a:ext uri="{9D8B030D-6E8A-4147-A177-3AD203B41FA5}">
                      <a16:colId xmlns:a16="http://schemas.microsoft.com/office/drawing/2014/main" val="2019643330"/>
                    </a:ext>
                  </a:extLst>
                </a:gridCol>
                <a:gridCol w="1656449">
                  <a:extLst>
                    <a:ext uri="{9D8B030D-6E8A-4147-A177-3AD203B41FA5}">
                      <a16:colId xmlns:a16="http://schemas.microsoft.com/office/drawing/2014/main" val="2852026032"/>
                    </a:ext>
                  </a:extLst>
                </a:gridCol>
                <a:gridCol w="402673">
                  <a:extLst>
                    <a:ext uri="{9D8B030D-6E8A-4147-A177-3AD203B41FA5}">
                      <a16:colId xmlns:a16="http://schemas.microsoft.com/office/drawing/2014/main" val="2014260975"/>
                    </a:ext>
                  </a:extLst>
                </a:gridCol>
                <a:gridCol w="402673">
                  <a:extLst>
                    <a:ext uri="{9D8B030D-6E8A-4147-A177-3AD203B41FA5}">
                      <a16:colId xmlns:a16="http://schemas.microsoft.com/office/drawing/2014/main" val="4129693135"/>
                    </a:ext>
                  </a:extLst>
                </a:gridCol>
                <a:gridCol w="2818714">
                  <a:extLst>
                    <a:ext uri="{9D8B030D-6E8A-4147-A177-3AD203B41FA5}">
                      <a16:colId xmlns:a16="http://schemas.microsoft.com/office/drawing/2014/main" val="2525471661"/>
                    </a:ext>
                  </a:extLst>
                </a:gridCol>
              </a:tblGrid>
              <a:tr h="18907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ふりがな</a:t>
                      </a:r>
                    </a:p>
                  </a:txBody>
                  <a:tcPr marL="8980" marR="8980" marT="898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</a:txBody>
                  <a:tcPr marL="8980" marR="8980" marT="898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住所</a:t>
                      </a:r>
                    </a:p>
                  </a:txBody>
                  <a:tcPr marL="8980" marR="8980" marT="8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l" fontAlgn="t"/>
                      <a:endParaRPr lang="en-US" altLang="ja-JP" sz="200" b="0" i="0" u="none" strike="noStrike" dirty="0" smtClean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 fontAlgn="t"/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〒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8980" marR="8980" marT="8980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630566"/>
                  </a:ext>
                </a:extLst>
              </a:tr>
              <a:tr h="25998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氏　名</a:t>
                      </a:r>
                    </a:p>
                  </a:txBody>
                  <a:tcPr marL="8980" marR="8980" marT="898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</a:txBody>
                  <a:tcPr marL="8980" marR="8980" marT="898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073634"/>
                  </a:ext>
                </a:extLst>
              </a:tr>
              <a:tr h="20483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生年月日</a:t>
                      </a:r>
                    </a:p>
                  </a:txBody>
                  <a:tcPr marL="8980" marR="8980" marT="898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電話番号</a:t>
                      </a:r>
                    </a:p>
                  </a:txBody>
                  <a:tcPr marL="8980" marR="8980" marT="8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</a:txBody>
                  <a:tcPr marL="8980" marR="8980" marT="898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8016851"/>
                  </a:ext>
                </a:extLst>
              </a:tr>
              <a:tr h="30702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昭和 ・ 平成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/>
                      </a:r>
                      <a:b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　　　年　　月　　</a:t>
                      </a:r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日</a:t>
                      </a:r>
                      <a:endParaRPr lang="en-US" altLang="ja-JP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 fontAlgn="ctr"/>
                      <a:endParaRPr lang="ja-JP" alt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8980" marR="8980" marT="898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所属団体</a:t>
                      </a:r>
                      <a:b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（事業所等）</a:t>
                      </a:r>
                    </a:p>
                  </a:txBody>
                  <a:tcPr marL="8980" marR="8980" marT="8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</a:txBody>
                  <a:tcPr marL="8980" marR="8980" marT="898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3934739"/>
                  </a:ext>
                </a:extLst>
              </a:tr>
              <a:tr h="668364"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300"/>
                        </a:lnSpc>
                      </a:pPr>
                      <a:r>
                        <a:rPr lang="en-US" altLang="ja-JP" sz="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/>
                      </a:r>
                      <a:br>
                        <a:rPr lang="en-US" altLang="ja-JP" sz="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r>
                        <a:rPr lang="ja-JP" alt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興味・関心のある団体や活動があれば</a:t>
                      </a:r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☑</a:t>
                      </a:r>
                      <a:endParaRPr lang="en-US" altLang="ja-JP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 fontAlgn="ctr">
                        <a:lnSpc>
                          <a:spcPts val="800"/>
                        </a:lnSpc>
                      </a:pPr>
                      <a:endParaRPr lang="en-US" altLang="ja-JP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 fontAlgn="ctr">
                        <a:lnSpc>
                          <a:spcPts val="800"/>
                        </a:lnSpc>
                      </a:pPr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□ シルバー人材センター　□ 老人クラブ　□ ボランティアセンター　□ 通いの場・サロン</a:t>
                      </a:r>
                      <a:endParaRPr lang="en-US" altLang="ja-JP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 fontAlgn="ctr">
                        <a:lnSpc>
                          <a:spcPts val="800"/>
                        </a:lnSpc>
                      </a:pPr>
                      <a:endParaRPr lang="en-US" altLang="ja-JP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 fontAlgn="ctr">
                        <a:lnSpc>
                          <a:spcPts val="800"/>
                        </a:lnSpc>
                      </a:pPr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□ 訪問型サービスＡ　□ 地域の支え合い活動（生活支援、居場所づくり等）　□ 認知症カフェ</a:t>
                      </a:r>
                      <a:endParaRPr lang="en-US" altLang="ja-JP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 fontAlgn="ctr">
                        <a:lnSpc>
                          <a:spcPts val="800"/>
                        </a:lnSpc>
                      </a:pP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8980" marR="8980" marT="898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8980" marR="8980" marT="8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8980" marR="8980" marT="898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3458598"/>
                  </a:ext>
                </a:extLst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1505776" y="1293489"/>
            <a:ext cx="3724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山形市 生活支援の担い手養成研修</a:t>
            </a:r>
          </a:p>
        </p:txBody>
      </p:sp>
      <p:graphicFrame>
        <p:nvGraphicFramePr>
          <p:cNvPr id="21" name="表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5874606"/>
              </p:ext>
            </p:extLst>
          </p:nvPr>
        </p:nvGraphicFramePr>
        <p:xfrm>
          <a:off x="471488" y="4014695"/>
          <a:ext cx="5915024" cy="1654061"/>
        </p:xfrm>
        <a:graphic>
          <a:graphicData uri="http://schemas.openxmlformats.org/drawingml/2006/table">
            <a:tbl>
              <a:tblPr/>
              <a:tblGrid>
                <a:gridCol w="634515">
                  <a:extLst>
                    <a:ext uri="{9D8B030D-6E8A-4147-A177-3AD203B41FA5}">
                      <a16:colId xmlns:a16="http://schemas.microsoft.com/office/drawing/2014/main" val="2019643330"/>
                    </a:ext>
                  </a:extLst>
                </a:gridCol>
                <a:gridCol w="1656449">
                  <a:extLst>
                    <a:ext uri="{9D8B030D-6E8A-4147-A177-3AD203B41FA5}">
                      <a16:colId xmlns:a16="http://schemas.microsoft.com/office/drawing/2014/main" val="2852026032"/>
                    </a:ext>
                  </a:extLst>
                </a:gridCol>
                <a:gridCol w="402673">
                  <a:extLst>
                    <a:ext uri="{9D8B030D-6E8A-4147-A177-3AD203B41FA5}">
                      <a16:colId xmlns:a16="http://schemas.microsoft.com/office/drawing/2014/main" val="2014260975"/>
                    </a:ext>
                  </a:extLst>
                </a:gridCol>
                <a:gridCol w="402673">
                  <a:extLst>
                    <a:ext uri="{9D8B030D-6E8A-4147-A177-3AD203B41FA5}">
                      <a16:colId xmlns:a16="http://schemas.microsoft.com/office/drawing/2014/main" val="4129693135"/>
                    </a:ext>
                  </a:extLst>
                </a:gridCol>
                <a:gridCol w="2818714">
                  <a:extLst>
                    <a:ext uri="{9D8B030D-6E8A-4147-A177-3AD203B41FA5}">
                      <a16:colId xmlns:a16="http://schemas.microsoft.com/office/drawing/2014/main" val="2525471661"/>
                    </a:ext>
                  </a:extLst>
                </a:gridCol>
              </a:tblGrid>
              <a:tr h="189077">
                <a:tc>
                  <a:txBody>
                    <a:bodyPr/>
                    <a:lstStyle/>
                    <a:p>
                      <a:pPr algn="ctr" fontAlgn="ctr"/>
                      <a:endParaRPr lang="en-US" altLang="ja-JP" sz="300" b="0" i="0" u="none" strike="noStrike" dirty="0" smtClean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 fontAlgn="ctr"/>
                      <a:r>
                        <a:rPr lang="ja-JP" alt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ふりがな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8980" marR="8980" marT="898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</a:txBody>
                  <a:tcPr marL="8980" marR="8980" marT="898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住所</a:t>
                      </a:r>
                    </a:p>
                  </a:txBody>
                  <a:tcPr marL="8980" marR="8980" marT="8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l" fontAlgn="t"/>
                      <a:endParaRPr lang="en-US" altLang="ja-JP" sz="200" b="0" i="0" u="none" strike="noStrike" dirty="0" smtClean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 fontAlgn="t"/>
                      <a:endParaRPr lang="en-US" altLang="ja-JP" sz="100" b="0" i="0" u="none" strike="noStrike" dirty="0" smtClean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 fontAlgn="t"/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〒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8980" marR="8980" marT="8980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630566"/>
                  </a:ext>
                </a:extLst>
              </a:tr>
              <a:tr h="25998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氏　名</a:t>
                      </a:r>
                    </a:p>
                  </a:txBody>
                  <a:tcPr marL="8980" marR="8980" marT="898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</a:txBody>
                  <a:tcPr marL="8980" marR="8980" marT="898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073634"/>
                  </a:ext>
                </a:extLst>
              </a:tr>
              <a:tr h="20483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生年月日</a:t>
                      </a:r>
                    </a:p>
                  </a:txBody>
                  <a:tcPr marL="8980" marR="8980" marT="898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電話番号</a:t>
                      </a:r>
                    </a:p>
                  </a:txBody>
                  <a:tcPr marL="8980" marR="8980" marT="8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</a:txBody>
                  <a:tcPr marL="8980" marR="8980" marT="898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8016851"/>
                  </a:ext>
                </a:extLst>
              </a:tr>
              <a:tr h="30702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昭和 ・ 平成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/>
                      </a:r>
                      <a:b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　　　年　　月　　</a:t>
                      </a:r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日</a:t>
                      </a:r>
                      <a:endParaRPr lang="en-US" altLang="ja-JP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 fontAlgn="ctr"/>
                      <a:endParaRPr lang="ja-JP" alt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8980" marR="8980" marT="898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所属団体</a:t>
                      </a:r>
                      <a:b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（事業所等）</a:t>
                      </a:r>
                    </a:p>
                  </a:txBody>
                  <a:tcPr marL="8980" marR="8980" marT="8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</a:txBody>
                  <a:tcPr marL="8980" marR="8980" marT="898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3934739"/>
                  </a:ext>
                </a:extLst>
              </a:tr>
              <a:tr h="668364"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300"/>
                        </a:lnSpc>
                      </a:pPr>
                      <a:r>
                        <a:rPr lang="en-US" altLang="ja-JP" sz="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/>
                      </a:r>
                      <a:br>
                        <a:rPr lang="en-US" altLang="ja-JP" sz="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r>
                        <a:rPr lang="ja-JP" alt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興味・関心のある団体や活動があれば</a:t>
                      </a:r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☑</a:t>
                      </a:r>
                      <a:endParaRPr lang="en-US" altLang="ja-JP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 fontAlgn="ctr">
                        <a:lnSpc>
                          <a:spcPts val="800"/>
                        </a:lnSpc>
                      </a:pPr>
                      <a:endParaRPr lang="en-US" altLang="ja-JP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 fontAlgn="ctr">
                        <a:lnSpc>
                          <a:spcPts val="800"/>
                        </a:lnSpc>
                      </a:pPr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□ シルバー人材センター　□ 老人クラブ　□ ボランティアセンター　□ 通いの場・サロン</a:t>
                      </a:r>
                      <a:endParaRPr lang="en-US" altLang="ja-JP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 fontAlgn="ctr">
                        <a:lnSpc>
                          <a:spcPts val="800"/>
                        </a:lnSpc>
                      </a:pPr>
                      <a:endParaRPr lang="en-US" altLang="ja-JP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 fontAlgn="ctr">
                        <a:lnSpc>
                          <a:spcPts val="800"/>
                        </a:lnSpc>
                      </a:pPr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□ 訪問型サービスＡ　□ 地域の支え合い活動（生活支援、居場所づくり等）　□ 認知症カフェ</a:t>
                      </a:r>
                      <a:endParaRPr lang="en-US" altLang="ja-JP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 fontAlgn="ctr">
                        <a:lnSpc>
                          <a:spcPts val="800"/>
                        </a:lnSpc>
                      </a:pP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8980" marR="8980" marT="898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8980" marR="8980" marT="89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8980" marR="8980" marT="898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3458598"/>
                  </a:ext>
                </a:extLst>
              </a:tr>
            </a:tbl>
          </a:graphicData>
        </a:graphic>
      </p:graphicFrame>
      <p:pic>
        <p:nvPicPr>
          <p:cNvPr id="23" name="図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89" y="5977768"/>
            <a:ext cx="5915024" cy="37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09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2" id="{6A348ED8-D6AB-40B1-B82F-27AB3304139E}" vid="{AAA04022-CB89-45D3-8377-CABB075E921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ひな型</Template>
  <TotalTime>0</TotalTime>
  <Words>495</Words>
  <Application>Microsoft Office PowerPoint</Application>
  <PresentationFormat>A4 210 x 297 mm</PresentationFormat>
  <Paragraphs>96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8" baseType="lpstr">
      <vt:lpstr>BIZ UDPゴシック</vt:lpstr>
      <vt:lpstr>BIZ UDP新ゴ Heavy</vt:lpstr>
      <vt:lpstr>BIZ UDP新ゴ Medium</vt:lpstr>
      <vt:lpstr>BIZ UDゴシック</vt:lpstr>
      <vt:lpstr>BIZ UD新ゴ Medium</vt:lpstr>
      <vt:lpstr>HGP創英ﾌﾟﾚｾﾞﾝｽEB</vt:lpstr>
      <vt:lpstr>HGP創英角ｺﾞｼｯｸUB</vt:lpstr>
      <vt:lpstr>HGS創英角ｺﾞｼｯｸUB</vt:lpstr>
      <vt:lpstr>HG丸ｺﾞｼｯｸM-PRO</vt:lpstr>
      <vt:lpstr>ＭＳ Ｐゴシック</vt:lpstr>
      <vt:lpstr>UD デジタル 教科書体 NP Medium</vt:lpstr>
      <vt:lpstr>メイリオ</vt:lpstr>
      <vt:lpstr>游ゴシック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2024-07-04T07:07:53Z</dcterms:created>
  <dcterms:modified xsi:type="dcterms:W3CDTF">2025-09-05T05:34:28Z</dcterms:modified>
</cp:coreProperties>
</file>