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&#65279;<?xml version="1.0" encoding="utf-8" standalone="yes"?>
<Relationships xmlns="http://schemas.openxmlformats.org/package/2006/relationships">
  <Relationship Id="rId3" Type="http://schemas.openxmlformats.org/package/2006/relationships/metadata/core-properties" Target="docProps/core.xml" />
  <Relationship Id="rId2" Type="http://schemas.openxmlformats.org/package/2006/relationships/metadata/thumbnail" Target="docProps/thumbnail.jpeg" />
  <Relationship Id="rId1" Type="http://schemas.openxmlformats.org/officeDocument/2006/relationships/officeDocument" Target="ppt/presentation.xml" />
  <Relationship Id="rId4" Type="http://schemas.openxmlformats.org/officeDocument/2006/relationships/extended-properties" Target="docProps/app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70" r:id="rId2"/>
  </p:sldIdLst>
  <p:sldSz cx="7199313" cy="10260013"/>
  <p:notesSz cx="6807200" cy="9939338"/>
  <p:defaultTextStyle>
    <a:defPPr>
      <a:defRPr lang="ja-JP"/>
    </a:defPPr>
    <a:lvl1pPr marL="0" algn="l" defTabSz="952256" rtl="0" eaLnBrk="1" latinLnBrk="0" hangingPunct="1">
      <a:defRPr kumimoji="1" sz="1875" kern="1200">
        <a:solidFill>
          <a:schemeClr val="tx1"/>
        </a:solidFill>
        <a:latin typeface="+mn-lt"/>
        <a:ea typeface="+mn-ea"/>
        <a:cs typeface="+mn-cs"/>
      </a:defRPr>
    </a:lvl1pPr>
    <a:lvl2pPr marL="476128" algn="l" defTabSz="952256" rtl="0" eaLnBrk="1" latinLnBrk="0" hangingPunct="1">
      <a:defRPr kumimoji="1" sz="1875" kern="1200">
        <a:solidFill>
          <a:schemeClr val="tx1"/>
        </a:solidFill>
        <a:latin typeface="+mn-lt"/>
        <a:ea typeface="+mn-ea"/>
        <a:cs typeface="+mn-cs"/>
      </a:defRPr>
    </a:lvl2pPr>
    <a:lvl3pPr marL="952256" algn="l" defTabSz="952256" rtl="0" eaLnBrk="1" latinLnBrk="0" hangingPunct="1">
      <a:defRPr kumimoji="1" sz="1875" kern="1200">
        <a:solidFill>
          <a:schemeClr val="tx1"/>
        </a:solidFill>
        <a:latin typeface="+mn-lt"/>
        <a:ea typeface="+mn-ea"/>
        <a:cs typeface="+mn-cs"/>
      </a:defRPr>
    </a:lvl3pPr>
    <a:lvl4pPr marL="1428384" algn="l" defTabSz="952256" rtl="0" eaLnBrk="1" latinLnBrk="0" hangingPunct="1">
      <a:defRPr kumimoji="1" sz="1875" kern="1200">
        <a:solidFill>
          <a:schemeClr val="tx1"/>
        </a:solidFill>
        <a:latin typeface="+mn-lt"/>
        <a:ea typeface="+mn-ea"/>
        <a:cs typeface="+mn-cs"/>
      </a:defRPr>
    </a:lvl4pPr>
    <a:lvl5pPr marL="1904512" algn="l" defTabSz="952256" rtl="0" eaLnBrk="1" latinLnBrk="0" hangingPunct="1">
      <a:defRPr kumimoji="1" sz="1875" kern="1200">
        <a:solidFill>
          <a:schemeClr val="tx1"/>
        </a:solidFill>
        <a:latin typeface="+mn-lt"/>
        <a:ea typeface="+mn-ea"/>
        <a:cs typeface="+mn-cs"/>
      </a:defRPr>
    </a:lvl5pPr>
    <a:lvl6pPr marL="2380640" algn="l" defTabSz="952256" rtl="0" eaLnBrk="1" latinLnBrk="0" hangingPunct="1">
      <a:defRPr kumimoji="1" sz="1875" kern="1200">
        <a:solidFill>
          <a:schemeClr val="tx1"/>
        </a:solidFill>
        <a:latin typeface="+mn-lt"/>
        <a:ea typeface="+mn-ea"/>
        <a:cs typeface="+mn-cs"/>
      </a:defRPr>
    </a:lvl6pPr>
    <a:lvl7pPr marL="2856768" algn="l" defTabSz="952256" rtl="0" eaLnBrk="1" latinLnBrk="0" hangingPunct="1">
      <a:defRPr kumimoji="1" sz="1875" kern="1200">
        <a:solidFill>
          <a:schemeClr val="tx1"/>
        </a:solidFill>
        <a:latin typeface="+mn-lt"/>
        <a:ea typeface="+mn-ea"/>
        <a:cs typeface="+mn-cs"/>
      </a:defRPr>
    </a:lvl7pPr>
    <a:lvl8pPr marL="3332897" algn="l" defTabSz="952256" rtl="0" eaLnBrk="1" latinLnBrk="0" hangingPunct="1">
      <a:defRPr kumimoji="1" sz="1875" kern="1200">
        <a:solidFill>
          <a:schemeClr val="tx1"/>
        </a:solidFill>
        <a:latin typeface="+mn-lt"/>
        <a:ea typeface="+mn-ea"/>
        <a:cs typeface="+mn-cs"/>
      </a:defRPr>
    </a:lvl8pPr>
    <a:lvl9pPr marL="3809025" algn="l" defTabSz="952256" rtl="0" eaLnBrk="1" latinLnBrk="0" hangingPunct="1">
      <a:defRPr kumimoji="1" sz="187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32" userDrawn="1">
          <p15:clr>
            <a:srgbClr val="A4A3A4"/>
          </p15:clr>
        </p15:guide>
        <p15:guide id="2" pos="226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田中 里枝(tanaka-satoe)" initials="田中" lastIdx="1" clrIdx="0">
    <p:extLst>
      <p:ext uri="{19B8F6BF-5375-455C-9EA6-DF929625EA0E}">
        <p15:presenceInfo xmlns:p15="http://schemas.microsoft.com/office/powerpoint/2012/main" userId="S-1-5-21-4175116151-3849908774-3845857867-399964" providerId="AD"/>
      </p:ext>
    </p:extLst>
  </p:cmAuthor>
  <p:cmAuthor id="2" name="藤元 涼(fujimoto-ryouaa)" initials="藤元" lastIdx="5" clrIdx="1">
    <p:extLst>
      <p:ext uri="{19B8F6BF-5375-455C-9EA6-DF929625EA0E}">
        <p15:presenceInfo xmlns:p15="http://schemas.microsoft.com/office/powerpoint/2012/main" userId="S-1-5-21-4175116151-3849908774-3845857867-336942" providerId="AD"/>
      </p:ext>
    </p:extLst>
  </p:cmAuthor>
  <p:cmAuthor id="3" name="西浦 希(nishiura-nozomi.k35)" initials="西浦" lastIdx="1" clrIdx="2">
    <p:extLst>
      <p:ext uri="{19B8F6BF-5375-455C-9EA6-DF929625EA0E}">
        <p15:presenceInfo xmlns:p15="http://schemas.microsoft.com/office/powerpoint/2012/main" userId="S-1-5-21-4175116151-3849908774-3845857867-371502" providerId="AD"/>
      </p:ext>
    </p:extLst>
  </p:cmAuthor>
  <p:cmAuthor id="4" name="桐田徹" initials="桐田徹" lastIdx="2" clrIdx="3">
    <p:extLst>
      <p:ext uri="{19B8F6BF-5375-455C-9EA6-DF929625EA0E}">
        <p15:presenceInfo xmlns:p15="http://schemas.microsoft.com/office/powerpoint/2012/main" userId="桐田徹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  <a:srgbClr val="D199C5"/>
    <a:srgbClr val="CC0000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40" autoAdjust="0"/>
    <p:restoredTop sz="94660"/>
  </p:normalViewPr>
  <p:slideViewPr>
    <p:cSldViewPr>
      <p:cViewPr varScale="1">
        <p:scale>
          <a:sx n="66" d="100"/>
          <a:sy n="66" d="100"/>
        </p:scale>
        <p:origin x="3618" y="90"/>
      </p:cViewPr>
      <p:guideLst>
        <p:guide orient="horz" pos="3232"/>
        <p:guide pos="22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
<Relationships xmlns="http://schemas.openxmlformats.org/package/2006/relationships">
  <Relationship Id="rId3" Type="http://schemas.openxmlformats.org/officeDocument/2006/relationships/commentAuthors" Target="commentAuthors.xml" />
  <Relationship Id="rId7" Type="http://schemas.openxmlformats.org/officeDocument/2006/relationships/tableStyles" Target="tableStyles.xml" />
  <Relationship Id="rId2" Type="http://schemas.openxmlformats.org/officeDocument/2006/relationships/slide" Target="slides/slide1.xml" />
  <Relationship Id="rId1" Type="http://schemas.openxmlformats.org/officeDocument/2006/relationships/slideMaster" Target="slideMasters/slideMaster1.xml" />
  <Relationship Id="rId6" Type="http://schemas.openxmlformats.org/officeDocument/2006/relationships/theme" Target="theme/theme1.xml" />
  <Relationship Id="rId5" Type="http://schemas.openxmlformats.org/officeDocument/2006/relationships/viewProps" Target="viewProps.xml" />
  <Relationship Id="rId4" Type="http://schemas.openxmlformats.org/officeDocument/2006/relationships/presProps" Target="presProps.xml" />
</Relationships>
</file>

<file path=ppt/slideLayouts/_rels/slideLayout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39949" y="3187256"/>
            <a:ext cx="6119416" cy="2199252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79897" y="5814008"/>
            <a:ext cx="5039519" cy="262200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551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102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654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420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757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1308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859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841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2021/6/21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9154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2021/6/21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439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219502" y="410878"/>
            <a:ext cx="1619845" cy="8754261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59966" y="410878"/>
            <a:ext cx="4739548" cy="8754261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2021/6/21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067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2021/6/21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047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8696" y="6593009"/>
            <a:ext cx="6119416" cy="2037753"/>
          </a:xfrm>
        </p:spPr>
        <p:txBody>
          <a:bodyPr anchor="t"/>
          <a:lstStyle>
            <a:lvl1pPr algn="l">
              <a:defRPr sz="3107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68696" y="4348633"/>
            <a:ext cx="6119416" cy="2244377"/>
          </a:xfrm>
        </p:spPr>
        <p:txBody>
          <a:bodyPr anchor="b"/>
          <a:lstStyle>
            <a:lvl1pPr marL="0" indent="0">
              <a:buNone/>
              <a:defRPr sz="1554">
                <a:solidFill>
                  <a:schemeClr val="tx1">
                    <a:tint val="75000"/>
                  </a:schemeClr>
                </a:solidFill>
              </a:defRPr>
            </a:lvl1pPr>
            <a:lvl2pPr marL="355142" indent="0">
              <a:buNone/>
              <a:defRPr sz="1398">
                <a:solidFill>
                  <a:schemeClr val="tx1">
                    <a:tint val="75000"/>
                  </a:schemeClr>
                </a:solidFill>
              </a:defRPr>
            </a:lvl2pPr>
            <a:lvl3pPr marL="710283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3pPr>
            <a:lvl4pPr marL="1065425" indent="0">
              <a:buNone/>
              <a:defRPr sz="1087">
                <a:solidFill>
                  <a:schemeClr val="tx1">
                    <a:tint val="75000"/>
                  </a:schemeClr>
                </a:solidFill>
              </a:defRPr>
            </a:lvl4pPr>
            <a:lvl5pPr marL="1420566" indent="0">
              <a:buNone/>
              <a:defRPr sz="1087">
                <a:solidFill>
                  <a:schemeClr val="tx1">
                    <a:tint val="75000"/>
                  </a:schemeClr>
                </a:solidFill>
              </a:defRPr>
            </a:lvl5pPr>
            <a:lvl6pPr marL="1775708" indent="0">
              <a:buNone/>
              <a:defRPr sz="1087">
                <a:solidFill>
                  <a:schemeClr val="tx1">
                    <a:tint val="75000"/>
                  </a:schemeClr>
                </a:solidFill>
              </a:defRPr>
            </a:lvl6pPr>
            <a:lvl7pPr marL="2130849" indent="0">
              <a:buNone/>
              <a:defRPr sz="1087">
                <a:solidFill>
                  <a:schemeClr val="tx1">
                    <a:tint val="75000"/>
                  </a:schemeClr>
                </a:solidFill>
              </a:defRPr>
            </a:lvl7pPr>
            <a:lvl8pPr marL="2485991" indent="0">
              <a:buNone/>
              <a:defRPr sz="1087">
                <a:solidFill>
                  <a:schemeClr val="tx1">
                    <a:tint val="75000"/>
                  </a:schemeClr>
                </a:solidFill>
              </a:defRPr>
            </a:lvl8pPr>
            <a:lvl9pPr marL="2841132" indent="0">
              <a:buNone/>
              <a:defRPr sz="108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2021/6/21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798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59965" y="2394004"/>
            <a:ext cx="3179697" cy="6771134"/>
          </a:xfrm>
        </p:spPr>
        <p:txBody>
          <a:bodyPr/>
          <a:lstStyle>
            <a:lvl1pPr>
              <a:defRPr sz="2175"/>
            </a:lvl1pPr>
            <a:lvl2pPr>
              <a:defRPr sz="1864"/>
            </a:lvl2pPr>
            <a:lvl3pPr>
              <a:defRPr sz="1554"/>
            </a:lvl3pPr>
            <a:lvl4pPr>
              <a:defRPr sz="1398"/>
            </a:lvl4pPr>
            <a:lvl5pPr>
              <a:defRPr sz="1398"/>
            </a:lvl5pPr>
            <a:lvl6pPr>
              <a:defRPr sz="1398"/>
            </a:lvl6pPr>
            <a:lvl7pPr>
              <a:defRPr sz="1398"/>
            </a:lvl7pPr>
            <a:lvl8pPr>
              <a:defRPr sz="1398"/>
            </a:lvl8pPr>
            <a:lvl9pPr>
              <a:defRPr sz="1398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659651" y="2394004"/>
            <a:ext cx="3179697" cy="6771134"/>
          </a:xfrm>
        </p:spPr>
        <p:txBody>
          <a:bodyPr/>
          <a:lstStyle>
            <a:lvl1pPr>
              <a:defRPr sz="2175"/>
            </a:lvl1pPr>
            <a:lvl2pPr>
              <a:defRPr sz="1864"/>
            </a:lvl2pPr>
            <a:lvl3pPr>
              <a:defRPr sz="1554"/>
            </a:lvl3pPr>
            <a:lvl4pPr>
              <a:defRPr sz="1398"/>
            </a:lvl4pPr>
            <a:lvl5pPr>
              <a:defRPr sz="1398"/>
            </a:lvl5pPr>
            <a:lvl6pPr>
              <a:defRPr sz="1398"/>
            </a:lvl6pPr>
            <a:lvl7pPr>
              <a:defRPr sz="1398"/>
            </a:lvl7pPr>
            <a:lvl8pPr>
              <a:defRPr sz="1398"/>
            </a:lvl8pPr>
            <a:lvl9pPr>
              <a:defRPr sz="1398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2021/6/21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555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59966" y="2296629"/>
            <a:ext cx="3180947" cy="957126"/>
          </a:xfrm>
        </p:spPr>
        <p:txBody>
          <a:bodyPr anchor="b"/>
          <a:lstStyle>
            <a:lvl1pPr marL="0" indent="0">
              <a:buNone/>
              <a:defRPr sz="1864" b="1"/>
            </a:lvl1pPr>
            <a:lvl2pPr marL="355142" indent="0">
              <a:buNone/>
              <a:defRPr sz="1554" b="1"/>
            </a:lvl2pPr>
            <a:lvl3pPr marL="710283" indent="0">
              <a:buNone/>
              <a:defRPr sz="1398" b="1"/>
            </a:lvl3pPr>
            <a:lvl4pPr marL="1065425" indent="0">
              <a:buNone/>
              <a:defRPr sz="1243" b="1"/>
            </a:lvl4pPr>
            <a:lvl5pPr marL="1420566" indent="0">
              <a:buNone/>
              <a:defRPr sz="1243" b="1"/>
            </a:lvl5pPr>
            <a:lvl6pPr marL="1775708" indent="0">
              <a:buNone/>
              <a:defRPr sz="1243" b="1"/>
            </a:lvl6pPr>
            <a:lvl7pPr marL="2130849" indent="0">
              <a:buNone/>
              <a:defRPr sz="1243" b="1"/>
            </a:lvl7pPr>
            <a:lvl8pPr marL="2485991" indent="0">
              <a:buNone/>
              <a:defRPr sz="1243" b="1"/>
            </a:lvl8pPr>
            <a:lvl9pPr marL="2841132" indent="0">
              <a:buNone/>
              <a:defRPr sz="1243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9966" y="3253754"/>
            <a:ext cx="3180947" cy="5911383"/>
          </a:xfrm>
        </p:spPr>
        <p:txBody>
          <a:bodyPr/>
          <a:lstStyle>
            <a:lvl1pPr>
              <a:defRPr sz="1864"/>
            </a:lvl1pPr>
            <a:lvl2pPr>
              <a:defRPr sz="1554"/>
            </a:lvl2pPr>
            <a:lvl3pPr>
              <a:defRPr sz="1398"/>
            </a:lvl3pPr>
            <a:lvl4pPr>
              <a:defRPr sz="1243"/>
            </a:lvl4pPr>
            <a:lvl5pPr>
              <a:defRPr sz="1243"/>
            </a:lvl5pPr>
            <a:lvl6pPr>
              <a:defRPr sz="1243"/>
            </a:lvl6pPr>
            <a:lvl7pPr>
              <a:defRPr sz="1243"/>
            </a:lvl7pPr>
            <a:lvl8pPr>
              <a:defRPr sz="1243"/>
            </a:lvl8pPr>
            <a:lvl9pPr>
              <a:defRPr sz="124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657152" y="2296629"/>
            <a:ext cx="3182196" cy="957126"/>
          </a:xfrm>
        </p:spPr>
        <p:txBody>
          <a:bodyPr anchor="b"/>
          <a:lstStyle>
            <a:lvl1pPr marL="0" indent="0">
              <a:buNone/>
              <a:defRPr sz="1864" b="1"/>
            </a:lvl1pPr>
            <a:lvl2pPr marL="355142" indent="0">
              <a:buNone/>
              <a:defRPr sz="1554" b="1"/>
            </a:lvl2pPr>
            <a:lvl3pPr marL="710283" indent="0">
              <a:buNone/>
              <a:defRPr sz="1398" b="1"/>
            </a:lvl3pPr>
            <a:lvl4pPr marL="1065425" indent="0">
              <a:buNone/>
              <a:defRPr sz="1243" b="1"/>
            </a:lvl4pPr>
            <a:lvl5pPr marL="1420566" indent="0">
              <a:buNone/>
              <a:defRPr sz="1243" b="1"/>
            </a:lvl5pPr>
            <a:lvl6pPr marL="1775708" indent="0">
              <a:buNone/>
              <a:defRPr sz="1243" b="1"/>
            </a:lvl6pPr>
            <a:lvl7pPr marL="2130849" indent="0">
              <a:buNone/>
              <a:defRPr sz="1243" b="1"/>
            </a:lvl7pPr>
            <a:lvl8pPr marL="2485991" indent="0">
              <a:buNone/>
              <a:defRPr sz="1243" b="1"/>
            </a:lvl8pPr>
            <a:lvl9pPr marL="2841132" indent="0">
              <a:buNone/>
              <a:defRPr sz="1243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657152" y="3253754"/>
            <a:ext cx="3182196" cy="5911383"/>
          </a:xfrm>
        </p:spPr>
        <p:txBody>
          <a:bodyPr/>
          <a:lstStyle>
            <a:lvl1pPr>
              <a:defRPr sz="1864"/>
            </a:lvl1pPr>
            <a:lvl2pPr>
              <a:defRPr sz="1554"/>
            </a:lvl2pPr>
            <a:lvl3pPr>
              <a:defRPr sz="1398"/>
            </a:lvl3pPr>
            <a:lvl4pPr>
              <a:defRPr sz="1243"/>
            </a:lvl4pPr>
            <a:lvl5pPr>
              <a:defRPr sz="1243"/>
            </a:lvl5pPr>
            <a:lvl6pPr>
              <a:defRPr sz="1243"/>
            </a:lvl6pPr>
            <a:lvl7pPr>
              <a:defRPr sz="1243"/>
            </a:lvl7pPr>
            <a:lvl8pPr>
              <a:defRPr sz="1243"/>
            </a:lvl8pPr>
            <a:lvl9pPr>
              <a:defRPr sz="124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2021/6/21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9646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2021/6/21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5793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2021/6/21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4724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9966" y="408500"/>
            <a:ext cx="2368525" cy="1738503"/>
          </a:xfrm>
        </p:spPr>
        <p:txBody>
          <a:bodyPr anchor="b"/>
          <a:lstStyle>
            <a:lvl1pPr algn="l">
              <a:defRPr sz="1554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814732" y="408502"/>
            <a:ext cx="4024616" cy="8756637"/>
          </a:xfrm>
        </p:spPr>
        <p:txBody>
          <a:bodyPr/>
          <a:lstStyle>
            <a:lvl1pPr>
              <a:defRPr sz="2486"/>
            </a:lvl1pPr>
            <a:lvl2pPr>
              <a:defRPr sz="2175"/>
            </a:lvl2pPr>
            <a:lvl3pPr>
              <a:defRPr sz="1864"/>
            </a:lvl3pPr>
            <a:lvl4pPr>
              <a:defRPr sz="1554"/>
            </a:lvl4pPr>
            <a:lvl5pPr>
              <a:defRPr sz="1554"/>
            </a:lvl5pPr>
            <a:lvl6pPr>
              <a:defRPr sz="1554"/>
            </a:lvl6pPr>
            <a:lvl7pPr>
              <a:defRPr sz="1554"/>
            </a:lvl7pPr>
            <a:lvl8pPr>
              <a:defRPr sz="1554"/>
            </a:lvl8pPr>
            <a:lvl9pPr>
              <a:defRPr sz="155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59966" y="2147003"/>
            <a:ext cx="2368525" cy="7018135"/>
          </a:xfrm>
        </p:spPr>
        <p:txBody>
          <a:bodyPr/>
          <a:lstStyle>
            <a:lvl1pPr marL="0" indent="0">
              <a:buNone/>
              <a:defRPr sz="1087"/>
            </a:lvl1pPr>
            <a:lvl2pPr marL="355142" indent="0">
              <a:buNone/>
              <a:defRPr sz="932"/>
            </a:lvl2pPr>
            <a:lvl3pPr marL="710283" indent="0">
              <a:buNone/>
              <a:defRPr sz="777"/>
            </a:lvl3pPr>
            <a:lvl4pPr marL="1065425" indent="0">
              <a:buNone/>
              <a:defRPr sz="699"/>
            </a:lvl4pPr>
            <a:lvl5pPr marL="1420566" indent="0">
              <a:buNone/>
              <a:defRPr sz="699"/>
            </a:lvl5pPr>
            <a:lvl6pPr marL="1775708" indent="0">
              <a:buNone/>
              <a:defRPr sz="699"/>
            </a:lvl6pPr>
            <a:lvl7pPr marL="2130849" indent="0">
              <a:buNone/>
              <a:defRPr sz="699"/>
            </a:lvl7pPr>
            <a:lvl8pPr marL="2485991" indent="0">
              <a:buNone/>
              <a:defRPr sz="699"/>
            </a:lvl8pPr>
            <a:lvl9pPr marL="2841132" indent="0">
              <a:buNone/>
              <a:defRPr sz="699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2021/6/21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9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11116" y="7182009"/>
            <a:ext cx="4319588" cy="847877"/>
          </a:xfrm>
        </p:spPr>
        <p:txBody>
          <a:bodyPr anchor="b"/>
          <a:lstStyle>
            <a:lvl1pPr algn="l">
              <a:defRPr sz="1554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11116" y="916751"/>
            <a:ext cx="4319588" cy="6156008"/>
          </a:xfrm>
        </p:spPr>
        <p:txBody>
          <a:bodyPr/>
          <a:lstStyle>
            <a:lvl1pPr marL="0" indent="0">
              <a:buNone/>
              <a:defRPr sz="2486"/>
            </a:lvl1pPr>
            <a:lvl2pPr marL="355142" indent="0">
              <a:buNone/>
              <a:defRPr sz="2175"/>
            </a:lvl2pPr>
            <a:lvl3pPr marL="710283" indent="0">
              <a:buNone/>
              <a:defRPr sz="1864"/>
            </a:lvl3pPr>
            <a:lvl4pPr marL="1065425" indent="0">
              <a:buNone/>
              <a:defRPr sz="1554"/>
            </a:lvl4pPr>
            <a:lvl5pPr marL="1420566" indent="0">
              <a:buNone/>
              <a:defRPr sz="1554"/>
            </a:lvl5pPr>
            <a:lvl6pPr marL="1775708" indent="0">
              <a:buNone/>
              <a:defRPr sz="1554"/>
            </a:lvl6pPr>
            <a:lvl7pPr marL="2130849" indent="0">
              <a:buNone/>
              <a:defRPr sz="1554"/>
            </a:lvl7pPr>
            <a:lvl8pPr marL="2485991" indent="0">
              <a:buNone/>
              <a:defRPr sz="1554"/>
            </a:lvl8pPr>
            <a:lvl9pPr marL="2841132" indent="0">
              <a:buNone/>
              <a:defRPr sz="1554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11116" y="8029887"/>
            <a:ext cx="4319588" cy="1204125"/>
          </a:xfrm>
        </p:spPr>
        <p:txBody>
          <a:bodyPr/>
          <a:lstStyle>
            <a:lvl1pPr marL="0" indent="0">
              <a:buNone/>
              <a:defRPr sz="1087"/>
            </a:lvl1pPr>
            <a:lvl2pPr marL="355142" indent="0">
              <a:buNone/>
              <a:defRPr sz="932"/>
            </a:lvl2pPr>
            <a:lvl3pPr marL="710283" indent="0">
              <a:buNone/>
              <a:defRPr sz="777"/>
            </a:lvl3pPr>
            <a:lvl4pPr marL="1065425" indent="0">
              <a:buNone/>
              <a:defRPr sz="699"/>
            </a:lvl4pPr>
            <a:lvl5pPr marL="1420566" indent="0">
              <a:buNone/>
              <a:defRPr sz="699"/>
            </a:lvl5pPr>
            <a:lvl6pPr marL="1775708" indent="0">
              <a:buNone/>
              <a:defRPr sz="699"/>
            </a:lvl6pPr>
            <a:lvl7pPr marL="2130849" indent="0">
              <a:buNone/>
              <a:defRPr sz="699"/>
            </a:lvl7pPr>
            <a:lvl8pPr marL="2485991" indent="0">
              <a:buNone/>
              <a:defRPr sz="699"/>
            </a:lvl8pPr>
            <a:lvl9pPr marL="2841132" indent="0">
              <a:buNone/>
              <a:defRPr sz="699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2021/6/21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5282488"/>
      </p:ext>
    </p:extLst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theme" Target="../theme/theme1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59966" y="410876"/>
            <a:ext cx="6479382" cy="17100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59966" y="2394004"/>
            <a:ext cx="6479382" cy="67711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59966" y="9509513"/>
            <a:ext cx="1679840" cy="5462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3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2D545-8467-428C-B4B7-668AFE11EB3F}" type="datetimeFigureOut">
              <a:rPr kumimoji="1" lang="ja-JP" altLang="en-US" smtClean="0"/>
              <a:t>2021/6/21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459766" y="9509513"/>
            <a:ext cx="2279782" cy="5462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3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159508" y="9509513"/>
            <a:ext cx="1679840" cy="5462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3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10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10283" rtl="0" eaLnBrk="1" latinLnBrk="0" hangingPunct="1">
        <a:spcBef>
          <a:spcPct val="0"/>
        </a:spcBef>
        <a:buNone/>
        <a:defRPr kumimoji="1" sz="34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6356" indent="-266356" algn="l" defTabSz="710283" rtl="0" eaLnBrk="1" latinLnBrk="0" hangingPunct="1">
        <a:spcBef>
          <a:spcPct val="20000"/>
        </a:spcBef>
        <a:buFont typeface="Arial" pitchFamily="34" charset="0"/>
        <a:buChar char="•"/>
        <a:defRPr kumimoji="1" sz="2486" kern="1200">
          <a:solidFill>
            <a:schemeClr val="tx1"/>
          </a:solidFill>
          <a:latin typeface="+mn-lt"/>
          <a:ea typeface="+mn-ea"/>
          <a:cs typeface="+mn-cs"/>
        </a:defRPr>
      </a:lvl1pPr>
      <a:lvl2pPr marL="577106" indent="-221964" algn="l" defTabSz="710283" rtl="0" eaLnBrk="1" latinLnBrk="0" hangingPunct="1">
        <a:spcBef>
          <a:spcPct val="20000"/>
        </a:spcBef>
        <a:buFont typeface="Arial" pitchFamily="34" charset="0"/>
        <a:buChar char="–"/>
        <a:defRPr kumimoji="1" sz="2175" kern="1200">
          <a:solidFill>
            <a:schemeClr val="tx1"/>
          </a:solidFill>
          <a:latin typeface="+mn-lt"/>
          <a:ea typeface="+mn-ea"/>
          <a:cs typeface="+mn-cs"/>
        </a:defRPr>
      </a:lvl2pPr>
      <a:lvl3pPr marL="887854" indent="-177571" algn="l" defTabSz="710283" rtl="0" eaLnBrk="1" latinLnBrk="0" hangingPunct="1">
        <a:spcBef>
          <a:spcPct val="20000"/>
        </a:spcBef>
        <a:buFont typeface="Arial" pitchFamily="34" charset="0"/>
        <a:buChar char="•"/>
        <a:defRPr kumimoji="1" sz="1864" kern="1200">
          <a:solidFill>
            <a:schemeClr val="tx1"/>
          </a:solidFill>
          <a:latin typeface="+mn-lt"/>
          <a:ea typeface="+mn-ea"/>
          <a:cs typeface="+mn-cs"/>
        </a:defRPr>
      </a:lvl3pPr>
      <a:lvl4pPr marL="1242995" indent="-177571" algn="l" defTabSz="710283" rtl="0" eaLnBrk="1" latinLnBrk="0" hangingPunct="1">
        <a:spcBef>
          <a:spcPct val="20000"/>
        </a:spcBef>
        <a:buFont typeface="Arial" pitchFamily="34" charset="0"/>
        <a:buChar char="–"/>
        <a:defRPr kumimoji="1" sz="1554" kern="1200">
          <a:solidFill>
            <a:schemeClr val="tx1"/>
          </a:solidFill>
          <a:latin typeface="+mn-lt"/>
          <a:ea typeface="+mn-ea"/>
          <a:cs typeface="+mn-cs"/>
        </a:defRPr>
      </a:lvl4pPr>
      <a:lvl5pPr marL="1598137" indent="-177571" algn="l" defTabSz="710283" rtl="0" eaLnBrk="1" latinLnBrk="0" hangingPunct="1">
        <a:spcBef>
          <a:spcPct val="20000"/>
        </a:spcBef>
        <a:buFont typeface="Arial" pitchFamily="34" charset="0"/>
        <a:buChar char="»"/>
        <a:defRPr kumimoji="1" sz="1554" kern="1200">
          <a:solidFill>
            <a:schemeClr val="tx1"/>
          </a:solidFill>
          <a:latin typeface="+mn-lt"/>
          <a:ea typeface="+mn-ea"/>
          <a:cs typeface="+mn-cs"/>
        </a:defRPr>
      </a:lvl5pPr>
      <a:lvl6pPr marL="1953278" indent="-177571" algn="l" defTabSz="710283" rtl="0" eaLnBrk="1" latinLnBrk="0" hangingPunct="1">
        <a:spcBef>
          <a:spcPct val="20000"/>
        </a:spcBef>
        <a:buFont typeface="Arial" pitchFamily="34" charset="0"/>
        <a:buChar char="•"/>
        <a:defRPr kumimoji="1" sz="1554" kern="1200">
          <a:solidFill>
            <a:schemeClr val="tx1"/>
          </a:solidFill>
          <a:latin typeface="+mn-lt"/>
          <a:ea typeface="+mn-ea"/>
          <a:cs typeface="+mn-cs"/>
        </a:defRPr>
      </a:lvl6pPr>
      <a:lvl7pPr marL="2308420" indent="-177571" algn="l" defTabSz="710283" rtl="0" eaLnBrk="1" latinLnBrk="0" hangingPunct="1">
        <a:spcBef>
          <a:spcPct val="20000"/>
        </a:spcBef>
        <a:buFont typeface="Arial" pitchFamily="34" charset="0"/>
        <a:buChar char="•"/>
        <a:defRPr kumimoji="1" sz="1554" kern="1200">
          <a:solidFill>
            <a:schemeClr val="tx1"/>
          </a:solidFill>
          <a:latin typeface="+mn-lt"/>
          <a:ea typeface="+mn-ea"/>
          <a:cs typeface="+mn-cs"/>
        </a:defRPr>
      </a:lvl7pPr>
      <a:lvl8pPr marL="2663561" indent="-177571" algn="l" defTabSz="710283" rtl="0" eaLnBrk="1" latinLnBrk="0" hangingPunct="1">
        <a:spcBef>
          <a:spcPct val="20000"/>
        </a:spcBef>
        <a:buFont typeface="Arial" pitchFamily="34" charset="0"/>
        <a:buChar char="•"/>
        <a:defRPr kumimoji="1" sz="1554" kern="1200">
          <a:solidFill>
            <a:schemeClr val="tx1"/>
          </a:solidFill>
          <a:latin typeface="+mn-lt"/>
          <a:ea typeface="+mn-ea"/>
          <a:cs typeface="+mn-cs"/>
        </a:defRPr>
      </a:lvl8pPr>
      <a:lvl9pPr marL="3018703" indent="-177571" algn="l" defTabSz="710283" rtl="0" eaLnBrk="1" latinLnBrk="0" hangingPunct="1">
        <a:spcBef>
          <a:spcPct val="20000"/>
        </a:spcBef>
        <a:buFont typeface="Arial" pitchFamily="34" charset="0"/>
        <a:buChar char="•"/>
        <a:defRPr kumimoji="1" sz="155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10283" rtl="0" eaLnBrk="1" latinLnBrk="0" hangingPunct="1">
        <a:defRPr kumimoji="1" sz="1398" kern="1200">
          <a:solidFill>
            <a:schemeClr val="tx1"/>
          </a:solidFill>
          <a:latin typeface="+mn-lt"/>
          <a:ea typeface="+mn-ea"/>
          <a:cs typeface="+mn-cs"/>
        </a:defRPr>
      </a:lvl1pPr>
      <a:lvl2pPr marL="355142" algn="l" defTabSz="710283" rtl="0" eaLnBrk="1" latinLnBrk="0" hangingPunct="1">
        <a:defRPr kumimoji="1" sz="1398" kern="1200">
          <a:solidFill>
            <a:schemeClr val="tx1"/>
          </a:solidFill>
          <a:latin typeface="+mn-lt"/>
          <a:ea typeface="+mn-ea"/>
          <a:cs typeface="+mn-cs"/>
        </a:defRPr>
      </a:lvl2pPr>
      <a:lvl3pPr marL="710283" algn="l" defTabSz="710283" rtl="0" eaLnBrk="1" latinLnBrk="0" hangingPunct="1">
        <a:defRPr kumimoji="1" sz="1398" kern="1200">
          <a:solidFill>
            <a:schemeClr val="tx1"/>
          </a:solidFill>
          <a:latin typeface="+mn-lt"/>
          <a:ea typeface="+mn-ea"/>
          <a:cs typeface="+mn-cs"/>
        </a:defRPr>
      </a:lvl3pPr>
      <a:lvl4pPr marL="1065425" algn="l" defTabSz="710283" rtl="0" eaLnBrk="1" latinLnBrk="0" hangingPunct="1">
        <a:defRPr kumimoji="1" sz="1398" kern="1200">
          <a:solidFill>
            <a:schemeClr val="tx1"/>
          </a:solidFill>
          <a:latin typeface="+mn-lt"/>
          <a:ea typeface="+mn-ea"/>
          <a:cs typeface="+mn-cs"/>
        </a:defRPr>
      </a:lvl4pPr>
      <a:lvl5pPr marL="1420566" algn="l" defTabSz="710283" rtl="0" eaLnBrk="1" latinLnBrk="0" hangingPunct="1">
        <a:defRPr kumimoji="1" sz="1398" kern="1200">
          <a:solidFill>
            <a:schemeClr val="tx1"/>
          </a:solidFill>
          <a:latin typeface="+mn-lt"/>
          <a:ea typeface="+mn-ea"/>
          <a:cs typeface="+mn-cs"/>
        </a:defRPr>
      </a:lvl5pPr>
      <a:lvl6pPr marL="1775708" algn="l" defTabSz="710283" rtl="0" eaLnBrk="1" latinLnBrk="0" hangingPunct="1">
        <a:defRPr kumimoji="1" sz="1398" kern="1200">
          <a:solidFill>
            <a:schemeClr val="tx1"/>
          </a:solidFill>
          <a:latin typeface="+mn-lt"/>
          <a:ea typeface="+mn-ea"/>
          <a:cs typeface="+mn-cs"/>
        </a:defRPr>
      </a:lvl6pPr>
      <a:lvl7pPr marL="2130849" algn="l" defTabSz="710283" rtl="0" eaLnBrk="1" latinLnBrk="0" hangingPunct="1">
        <a:defRPr kumimoji="1" sz="1398" kern="1200">
          <a:solidFill>
            <a:schemeClr val="tx1"/>
          </a:solidFill>
          <a:latin typeface="+mn-lt"/>
          <a:ea typeface="+mn-ea"/>
          <a:cs typeface="+mn-cs"/>
        </a:defRPr>
      </a:lvl7pPr>
      <a:lvl8pPr marL="2485991" algn="l" defTabSz="710283" rtl="0" eaLnBrk="1" latinLnBrk="0" hangingPunct="1">
        <a:defRPr kumimoji="1" sz="1398" kern="1200">
          <a:solidFill>
            <a:schemeClr val="tx1"/>
          </a:solidFill>
          <a:latin typeface="+mn-lt"/>
          <a:ea typeface="+mn-ea"/>
          <a:cs typeface="+mn-cs"/>
        </a:defRPr>
      </a:lvl8pPr>
      <a:lvl9pPr marL="2841132" algn="l" defTabSz="710283" rtl="0" eaLnBrk="1" latinLnBrk="0" hangingPunct="1">
        <a:defRPr kumimoji="1" sz="139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2.jpeg" />
  <Relationship Id="rId2" Type="http://schemas.openxmlformats.org/officeDocument/2006/relationships/image" Target="../media/image1.png" />
  <Relationship Id="rId1" Type="http://schemas.openxmlformats.org/officeDocument/2006/relationships/slideLayout" Target="../slideLayouts/slideLayout2.xml" />
  <Relationship Id="rId6" Type="http://schemas.openxmlformats.org/officeDocument/2006/relationships/image" Target="../media/image5.png" />
  <Relationship Id="rId5" Type="http://schemas.openxmlformats.org/officeDocument/2006/relationships/image" Target="../media/image4.png" />
  <Relationship Id="rId4" Type="http://schemas.openxmlformats.org/officeDocument/2006/relationships/image" Target="../media/image3.png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角丸四角形 67"/>
          <p:cNvSpPr/>
          <p:nvPr/>
        </p:nvSpPr>
        <p:spPr>
          <a:xfrm>
            <a:off x="203882" y="1565537"/>
            <a:ext cx="6852157" cy="2412341"/>
          </a:xfrm>
          <a:prstGeom prst="roundRect">
            <a:avLst>
              <a:gd name="adj" fmla="val 0"/>
            </a:avLst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marL="192369" indent="-192369"/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5362" indent="-95362"/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● ハローワーク庁舎内が混雑・密集しないよう、求職申込みについては、</a:t>
            </a:r>
            <a:r>
              <a:rPr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できるだけ、</a:t>
            </a:r>
            <a:r>
              <a:rPr lang="en-US" altLang="ja-JP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</a:t>
            </a:r>
            <a:r>
              <a:rPr lang="ja-JP" altLang="en-US" sz="11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ご自宅</a:t>
            </a:r>
            <a:r>
              <a:rPr lang="ja-JP" altLang="en-US" sz="11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のパソコンやタブレット、スマートフォンから</a:t>
            </a:r>
            <a:r>
              <a:rPr lang="ja-JP" altLang="en-US" sz="11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、事前に「求職仮登録」を</a:t>
            </a:r>
            <a:r>
              <a:rPr lang="en-US" altLang="ja-JP" sz="11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1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11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</a:t>
            </a:r>
            <a:r>
              <a:rPr lang="ja-JP" altLang="en-US" sz="11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行って</a:t>
            </a: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いただきますようお願いします。</a:t>
            </a:r>
            <a:endParaRPr lang="en-US" altLang="ja-JP" sz="11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5362" indent="-95362"/>
            <a:endParaRPr lang="en-US" altLang="ja-JP" sz="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66700" indent="-266700"/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仮登録</a:t>
            </a:r>
            <a:r>
              <a:rPr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完了後</a:t>
            </a:r>
            <a:r>
              <a:rPr lang="en-US" altLang="ja-JP" sz="9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14</a:t>
            </a:r>
            <a:r>
              <a:rPr lang="ja-JP" altLang="en-US" sz="9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日以内</a:t>
            </a:r>
            <a:r>
              <a:rPr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（期限が閉庁日の場合は前開庁日まで）に</a:t>
            </a:r>
            <a:r>
              <a:rPr lang="ja-JP" altLang="en-US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住所</a:t>
            </a:r>
            <a:r>
              <a:rPr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を管轄する</a:t>
            </a:r>
            <a:r>
              <a:rPr lang="ja-JP" altLang="en-US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ハロ</a:t>
            </a:r>
            <a:r>
              <a:rPr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ー</a:t>
            </a:r>
            <a:r>
              <a:rPr lang="ja-JP" altLang="en-US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ワークに</a:t>
            </a:r>
            <a:endParaRPr lang="en-US" altLang="ja-JP" sz="9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66700" indent="-266700"/>
            <a:r>
              <a:rPr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  出向いて本登録</a:t>
            </a:r>
            <a:r>
              <a:rPr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の手続きを</a:t>
            </a:r>
            <a:r>
              <a:rPr lang="ja-JP" altLang="en-US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行う必要があります。なお、しばらくの間は、期限内にハローワ</a:t>
            </a:r>
            <a:r>
              <a:rPr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ー</a:t>
            </a:r>
            <a:r>
              <a:rPr lang="ja-JP" altLang="en-US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クに</a:t>
            </a:r>
            <a:r>
              <a:rPr lang="en-US" altLang="ja-JP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電話でご連絡いただくことで、来所せずに手続きを行うこともできます。</a:t>
            </a:r>
            <a:endParaRPr lang="en-US" altLang="ja-JP" sz="9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5362" indent="-95362">
              <a:spcBef>
                <a:spcPts val="600"/>
              </a:spcBef>
            </a:pPr>
            <a:r>
              <a:rPr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● </a:t>
            </a: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筆記式</a:t>
            </a:r>
            <a:r>
              <a:rPr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の「求職申込書</a:t>
            </a: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」に記入し、お持ちいただくことも可能です。</a:t>
            </a:r>
            <a:endParaRPr lang="en-US" altLang="ja-JP" sz="11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5362" indent="-95362"/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　</a:t>
            </a:r>
            <a:r>
              <a:rPr lang="en-US" altLang="ja-JP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 </a:t>
            </a:r>
            <a:r>
              <a:rPr lang="ja-JP" altLang="en-US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記入された内容を職員が入力するため、手続きには時間がかかります。</a:t>
            </a:r>
            <a:endParaRPr lang="en-US" altLang="ja-JP" sz="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5362" indent="-95362">
              <a:spcBef>
                <a:spcPts val="600"/>
              </a:spcBef>
            </a:pP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● 過去</a:t>
            </a:r>
            <a:r>
              <a:rPr lang="ja-JP" altLang="en-US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（おおむね２年以内）</a:t>
            </a: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</a:t>
            </a:r>
            <a:r>
              <a:rPr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ハローワークを利用したことがある方は、</a:t>
            </a:r>
            <a:r>
              <a:rPr lang="ja-JP" altLang="en-US" sz="11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求職</a:t>
            </a:r>
            <a:r>
              <a:rPr lang="ja-JP" altLang="en-US" sz="11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仮登録等を</a:t>
            </a:r>
            <a:r>
              <a:rPr lang="en-US" altLang="ja-JP" sz="11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1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1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省略できる可能性</a:t>
            </a: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がありますの</a:t>
            </a:r>
            <a:r>
              <a:rPr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で、事前にハローワークにお問い合わせください</a:t>
            </a: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en-US" altLang="ja-JP" sz="11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2540134" y="3618429"/>
            <a:ext cx="2965159" cy="269342"/>
            <a:chOff x="2772805" y="2945492"/>
            <a:chExt cx="2965159" cy="269342"/>
          </a:xfrm>
        </p:grpSpPr>
        <p:sp>
          <p:nvSpPr>
            <p:cNvPr id="37" name="正方形/長方形 36"/>
            <p:cNvSpPr/>
            <p:nvPr/>
          </p:nvSpPr>
          <p:spPr>
            <a:xfrm>
              <a:off x="2772805" y="2967367"/>
              <a:ext cx="2447506" cy="225672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>
                  <a:lumMod val="50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defTabSz="947044">
                <a:defRPr/>
              </a:pPr>
              <a:r>
                <a:rPr kumimoji="0" lang="ja-JP" altLang="en-US" sz="1139" kern="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ハローワークインターネットサービス　</a:t>
              </a:r>
              <a:r>
                <a:rPr kumimoji="0" lang="ja-JP" altLang="en-US" sz="1139" b="1" kern="0" dirty="0">
                  <a:solidFill>
                    <a:prstClr val="black"/>
                  </a:solidFill>
                  <a:latin typeface="Futura Lt BT" pitchFamily="34" charset="0"/>
                  <a:ea typeface="HGPｺﾞｼｯｸM" pitchFamily="50" charset="-128"/>
                </a:rPr>
                <a:t>　</a:t>
              </a:r>
            </a:p>
          </p:txBody>
        </p:sp>
        <p:sp>
          <p:nvSpPr>
            <p:cNvPr id="38" name="正方形/長方形 37"/>
            <p:cNvSpPr/>
            <p:nvPr/>
          </p:nvSpPr>
          <p:spPr>
            <a:xfrm>
              <a:off x="5215891" y="2968343"/>
              <a:ext cx="522073" cy="223719"/>
            </a:xfrm>
            <a:prstGeom prst="rect">
              <a:avLst/>
            </a:prstGeom>
            <a:solidFill>
              <a:srgbClr val="346EF0"/>
            </a:solidFill>
            <a:ln>
              <a:noFill/>
            </a:ln>
            <a:effectLst>
              <a:outerShdw sx="1000" sy="1000" algn="ctr" rotWithShape="0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0"/>
              </a:lightRig>
            </a:scene3d>
            <a:sp3d>
              <a:bevelT w="0" h="0" prst="coolSlant"/>
            </a:sp3d>
          </p:spPr>
          <p:txBody>
            <a:bodyPr rtlCol="0" anchor="ctr"/>
            <a:lstStyle/>
            <a:p>
              <a:pPr algn="ctr" defTabSz="947044">
                <a:defRPr/>
              </a:pPr>
              <a:r>
                <a:rPr kumimoji="0" lang="ja-JP" altLang="en-US" sz="932" kern="0" dirty="0">
                  <a:solidFill>
                    <a:prstClr val="white"/>
                  </a:solidFill>
                  <a:latin typeface="Futura Md BT" pitchFamily="34" charset="0"/>
                  <a:ea typeface="HGPｺﾞｼｯｸE" pitchFamily="50" charset="-128"/>
                </a:rPr>
                <a:t>検索</a:t>
              </a:r>
            </a:p>
          </p:txBody>
        </p:sp>
        <p:pic>
          <p:nvPicPr>
            <p:cNvPr id="39" name="図 3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500000" flipH="1">
              <a:off x="4840148" y="2954877"/>
              <a:ext cx="269342" cy="250571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8" name="正方形/長方形 27"/>
          <p:cNvSpPr/>
          <p:nvPr/>
        </p:nvSpPr>
        <p:spPr>
          <a:xfrm>
            <a:off x="5793097" y="1660052"/>
            <a:ext cx="1197389" cy="917094"/>
          </a:xfrm>
          <a:prstGeom prst="rect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ja-JP" altLang="en-US" sz="725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事前登録</a:t>
            </a:r>
            <a:r>
              <a:rPr lang="ja-JP" altLang="en-US" sz="725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はこちらから</a:t>
            </a:r>
          </a:p>
        </p:txBody>
      </p:sp>
      <p:sp>
        <p:nvSpPr>
          <p:cNvPr id="44" name="テキスト ボックス 11"/>
          <p:cNvSpPr txBox="1">
            <a:spLocks noChangeArrowheads="1"/>
          </p:cNvSpPr>
          <p:nvPr/>
        </p:nvSpPr>
        <p:spPr bwMode="auto">
          <a:xfrm>
            <a:off x="1036072" y="9671378"/>
            <a:ext cx="5473430" cy="37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8032" tIns="54016" rIns="108032" bIns="54016">
            <a:spAutoFit/>
          </a:bodyPr>
          <a:lstStyle/>
          <a:p>
            <a:r>
              <a:rPr lang="ja-JP" altLang="en-US" sz="1657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</a:t>
            </a:r>
            <a:r>
              <a:rPr lang="ja-JP" altLang="en-US" sz="1657" spc="14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厚生労働省・都道府県労働局・ハローワーク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618975" y="503277"/>
            <a:ext cx="5933009" cy="408623"/>
          </a:xfrm>
          <a:prstGeom prst="round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8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ハローワーク利用</a:t>
            </a:r>
            <a:r>
              <a:rPr lang="ja-JP" altLang="en-US" sz="1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lang="ja-JP" altLang="en-US" sz="18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ご案内　～事前登録のお願い～</a:t>
            </a:r>
            <a:endParaRPr lang="en-US" altLang="ja-JP" sz="18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0" name="角丸四角形 39"/>
          <p:cNvSpPr/>
          <p:nvPr/>
        </p:nvSpPr>
        <p:spPr>
          <a:xfrm>
            <a:off x="116299" y="171767"/>
            <a:ext cx="6939741" cy="408776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これからハローワークをご利用になる皆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さま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へ</a:t>
            </a:r>
            <a:endParaRPr lang="ja-JP" altLang="en-US" sz="1000" dirty="0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1" name="AutoShape 12"/>
          <p:cNvSpPr>
            <a:spLocks noChangeArrowheads="1"/>
          </p:cNvSpPr>
          <p:nvPr/>
        </p:nvSpPr>
        <p:spPr bwMode="auto">
          <a:xfrm>
            <a:off x="-273085" y="-285683"/>
            <a:ext cx="704389" cy="544750"/>
          </a:xfrm>
          <a:prstGeom prst="roundRect">
            <a:avLst>
              <a:gd name="adj" fmla="val 50000"/>
            </a:avLst>
          </a:prstGeom>
          <a:solidFill>
            <a:srgbClr val="009944"/>
          </a:solidFill>
          <a:ln w="9525">
            <a:noFill/>
            <a:round/>
            <a:headEnd/>
            <a:tailEnd/>
          </a:ln>
        </p:spPr>
        <p:txBody>
          <a:bodyPr vert="horz" wrap="square" lIns="80482" tIns="9630" rIns="80482" bIns="9630" numCol="1" anchor="t" anchorCtr="0" compatLnSpc="1">
            <a:prstTxWarp prst="textNoShape">
              <a:avLst/>
            </a:prstTxWarp>
          </a:bodyPr>
          <a:lstStyle/>
          <a:p>
            <a:endParaRPr lang="ja-JP" altLang="en-US" sz="1942" dirty="0"/>
          </a:p>
        </p:txBody>
      </p:sp>
      <p:sp>
        <p:nvSpPr>
          <p:cNvPr id="42" name="Oval 13"/>
          <p:cNvSpPr>
            <a:spLocks noChangeArrowheads="1"/>
          </p:cNvSpPr>
          <p:nvPr/>
        </p:nvSpPr>
        <p:spPr bwMode="auto">
          <a:xfrm>
            <a:off x="426503" y="-285683"/>
            <a:ext cx="548319" cy="544750"/>
          </a:xfrm>
          <a:prstGeom prst="ellipse">
            <a:avLst/>
          </a:prstGeom>
          <a:solidFill>
            <a:srgbClr val="FABF00"/>
          </a:solidFill>
          <a:ln w="9525">
            <a:noFill/>
            <a:round/>
            <a:headEnd/>
            <a:tailEnd/>
          </a:ln>
        </p:spPr>
        <p:txBody>
          <a:bodyPr vert="horz" wrap="square" lIns="80482" tIns="9630" rIns="80482" bIns="9630" numCol="1" anchor="t" anchorCtr="0" compatLnSpc="1">
            <a:prstTxWarp prst="textNoShape">
              <a:avLst/>
            </a:prstTxWarp>
          </a:bodyPr>
          <a:lstStyle/>
          <a:p>
            <a:endParaRPr lang="ja-JP" altLang="en-US" sz="1942" dirty="0"/>
          </a:p>
        </p:txBody>
      </p:sp>
      <p:sp>
        <p:nvSpPr>
          <p:cNvPr id="43" name="AutoShape 14"/>
          <p:cNvSpPr>
            <a:spLocks noChangeArrowheads="1"/>
          </p:cNvSpPr>
          <p:nvPr/>
        </p:nvSpPr>
        <p:spPr bwMode="auto">
          <a:xfrm>
            <a:off x="974825" y="-285683"/>
            <a:ext cx="7516940" cy="544750"/>
          </a:xfrm>
          <a:prstGeom prst="roundRect">
            <a:avLst>
              <a:gd name="adj" fmla="val 50000"/>
            </a:avLst>
          </a:prstGeom>
          <a:solidFill>
            <a:srgbClr val="009944"/>
          </a:solidFill>
          <a:ln w="9525">
            <a:noFill/>
            <a:round/>
            <a:headEnd/>
            <a:tailEnd/>
          </a:ln>
        </p:spPr>
        <p:txBody>
          <a:bodyPr vert="horz" wrap="square" lIns="80482" tIns="9630" rIns="80482" bIns="9630" numCol="1" anchor="t" anchorCtr="0" compatLnSpc="1">
            <a:prstTxWarp prst="textNoShape">
              <a:avLst/>
            </a:prstTxWarp>
          </a:bodyPr>
          <a:lstStyle/>
          <a:p>
            <a:endParaRPr lang="ja-JP" altLang="en-US" sz="1657"/>
          </a:p>
        </p:txBody>
      </p:sp>
      <p:pic>
        <p:nvPicPr>
          <p:cNvPr id="45" name="図 44" descr="マーク最小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57632" y="9599108"/>
            <a:ext cx="356879" cy="365172"/>
          </a:xfrm>
          <a:prstGeom prst="rect">
            <a:avLst/>
          </a:prstGeom>
        </p:spPr>
      </p:pic>
      <p:sp>
        <p:nvSpPr>
          <p:cNvPr id="46" name="正方形/長方形 45"/>
          <p:cNvSpPr/>
          <p:nvPr/>
        </p:nvSpPr>
        <p:spPr>
          <a:xfrm>
            <a:off x="5852281" y="9751078"/>
            <a:ext cx="1252700" cy="3501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ja-JP" sz="932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LL030621</a:t>
            </a:r>
            <a:r>
              <a:rPr lang="ja-JP" altLang="en-US" sz="932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首</a:t>
            </a:r>
            <a:r>
              <a:rPr lang="en-US" altLang="ja-JP" sz="932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01</a:t>
            </a:r>
            <a:endParaRPr lang="ja-JP" altLang="en-US" sz="932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7" name="AutoShape 7"/>
          <p:cNvSpPr>
            <a:spLocks noChangeArrowheads="1"/>
          </p:cNvSpPr>
          <p:nvPr/>
        </p:nvSpPr>
        <p:spPr bwMode="auto">
          <a:xfrm>
            <a:off x="-1226744" y="10012319"/>
            <a:ext cx="7516939" cy="543691"/>
          </a:xfrm>
          <a:prstGeom prst="roundRect">
            <a:avLst>
              <a:gd name="adj" fmla="val 50000"/>
            </a:avLst>
          </a:prstGeom>
          <a:solidFill>
            <a:srgbClr val="009944"/>
          </a:solidFill>
          <a:ln w="9525">
            <a:noFill/>
            <a:round/>
            <a:headEnd/>
            <a:tailEnd/>
          </a:ln>
        </p:spPr>
        <p:txBody>
          <a:bodyPr vert="horz" wrap="square" lIns="80482" tIns="9630" rIns="80482" bIns="9630" numCol="1" anchor="t" anchorCtr="0" compatLnSpc="1">
            <a:prstTxWarp prst="textNoShape">
              <a:avLst/>
            </a:prstTxWarp>
          </a:bodyPr>
          <a:lstStyle/>
          <a:p>
            <a:endParaRPr lang="ja-JP" altLang="en-US" sz="1942"/>
          </a:p>
        </p:txBody>
      </p:sp>
      <p:sp>
        <p:nvSpPr>
          <p:cNvPr id="48" name="Oval 8"/>
          <p:cNvSpPr>
            <a:spLocks noChangeArrowheads="1"/>
          </p:cNvSpPr>
          <p:nvPr/>
        </p:nvSpPr>
        <p:spPr bwMode="auto">
          <a:xfrm>
            <a:off x="6278229" y="10012319"/>
            <a:ext cx="548319" cy="543691"/>
          </a:xfrm>
          <a:prstGeom prst="ellipse">
            <a:avLst/>
          </a:prstGeom>
          <a:solidFill>
            <a:srgbClr val="FFC000"/>
          </a:solidFill>
          <a:ln w="9525">
            <a:noFill/>
            <a:round/>
            <a:headEnd/>
            <a:tailEnd/>
          </a:ln>
        </p:spPr>
        <p:txBody>
          <a:bodyPr vert="horz" wrap="square" lIns="80482" tIns="9630" rIns="80482" bIns="9630" numCol="1" anchor="t" anchorCtr="0" compatLnSpc="1">
            <a:prstTxWarp prst="textNoShape">
              <a:avLst/>
            </a:prstTxWarp>
          </a:bodyPr>
          <a:lstStyle/>
          <a:p>
            <a:endParaRPr lang="ja-JP" altLang="en-US" sz="1942"/>
          </a:p>
        </p:txBody>
      </p:sp>
      <p:sp>
        <p:nvSpPr>
          <p:cNvPr id="49" name="AutoShape 9"/>
          <p:cNvSpPr>
            <a:spLocks noChangeArrowheads="1"/>
          </p:cNvSpPr>
          <p:nvPr/>
        </p:nvSpPr>
        <p:spPr bwMode="auto">
          <a:xfrm>
            <a:off x="6839205" y="10012999"/>
            <a:ext cx="704389" cy="543691"/>
          </a:xfrm>
          <a:prstGeom prst="roundRect">
            <a:avLst>
              <a:gd name="adj" fmla="val 50000"/>
            </a:avLst>
          </a:prstGeom>
          <a:solidFill>
            <a:srgbClr val="009944"/>
          </a:solidFill>
          <a:ln w="9525">
            <a:noFill/>
            <a:round/>
            <a:headEnd/>
            <a:tailEnd/>
          </a:ln>
        </p:spPr>
        <p:txBody>
          <a:bodyPr vert="horz" wrap="square" lIns="80482" tIns="9630" rIns="80482" bIns="9630" numCol="1" anchor="t" anchorCtr="0" compatLnSpc="1">
            <a:prstTxWarp prst="textNoShape">
              <a:avLst/>
            </a:prstTxWarp>
          </a:bodyPr>
          <a:lstStyle/>
          <a:p>
            <a:endParaRPr lang="ja-JP" altLang="en-US" sz="1942"/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116299" y="985967"/>
            <a:ext cx="6988681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21"/>
              </a:spcBef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ハローワークでは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、皆さまに安心して利用していただけるよう、新型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コロナウイルス感染症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の感染拡大防止に努めています。ハローワークにお越しになる際には、混雑緩和にご協力いただきますようお願いします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6" name="ホームベース 35"/>
          <p:cNvSpPr/>
          <p:nvPr/>
        </p:nvSpPr>
        <p:spPr>
          <a:xfrm>
            <a:off x="109173" y="1393962"/>
            <a:ext cx="5396120" cy="335579"/>
          </a:xfrm>
          <a:prstGeom prst="homePlate">
            <a:avLst>
              <a:gd name="adj" fmla="val 94971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求職申込みは</a:t>
            </a:r>
            <a:r>
              <a:rPr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インターネットから</a:t>
            </a:r>
            <a:r>
              <a:rPr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の事前登録の活用を</a:t>
            </a:r>
          </a:p>
        </p:txBody>
      </p:sp>
      <p:sp>
        <p:nvSpPr>
          <p:cNvPr id="25" name="角丸四角形 24"/>
          <p:cNvSpPr/>
          <p:nvPr/>
        </p:nvSpPr>
        <p:spPr>
          <a:xfrm>
            <a:off x="248364" y="8511957"/>
            <a:ext cx="6807674" cy="1010537"/>
          </a:xfrm>
          <a:prstGeom prst="roundRect">
            <a:avLst>
              <a:gd name="adj" fmla="val 0"/>
            </a:avLst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marL="184147" indent="-184147"/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4147" indent="-184147">
              <a:spcBef>
                <a:spcPts val="300"/>
              </a:spcBef>
            </a:pP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● 窓口</a:t>
            </a:r>
            <a:r>
              <a:rPr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をご利用の際は</a:t>
            </a: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、できるだけ</a:t>
            </a:r>
            <a:r>
              <a:rPr lang="ja-JP" altLang="en-US" sz="11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混雑時間帯を避け、時間に余裕を持って</a:t>
            </a: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お越し</a:t>
            </a:r>
            <a:r>
              <a:rPr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いただくようお願い</a:t>
            </a: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します。</a:t>
            </a:r>
            <a:r>
              <a:rPr lang="en-US" altLang="ja-JP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（混雑時間帯はご利用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のハローワークにお問い合わせ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ください）</a:t>
            </a:r>
            <a:endParaRPr lang="en-US" altLang="ja-JP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4147" indent="-184147">
              <a:spcBef>
                <a:spcPts val="300"/>
              </a:spcBef>
            </a:pP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● ハローワーク</a:t>
            </a:r>
            <a:r>
              <a:rPr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へお越しになる際は</a:t>
            </a: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、マスクの着用及び咳</a:t>
            </a:r>
            <a:r>
              <a:rPr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エチケットのご協力をお願いします。</a:t>
            </a:r>
            <a:endParaRPr lang="en-US" altLang="ja-JP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4147" indent="-184147">
              <a:spcBef>
                <a:spcPts val="300"/>
              </a:spcBef>
            </a:pP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● 体調</a:t>
            </a:r>
            <a:r>
              <a:rPr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が悪い方や風邪症状がある方は、来所を控えていただきますようお願いします。　</a:t>
            </a:r>
            <a:endParaRPr lang="en-US" altLang="ja-JP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92369" indent="-192369"/>
            <a:r>
              <a:rPr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26" name="図 2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48466" y="1819660"/>
            <a:ext cx="740673" cy="740673"/>
          </a:xfrm>
          <a:prstGeom prst="rect">
            <a:avLst/>
          </a:prstGeom>
        </p:spPr>
      </p:pic>
      <p:sp>
        <p:nvSpPr>
          <p:cNvPr id="33" name="正方形/長方形 32"/>
          <p:cNvSpPr/>
          <p:nvPr/>
        </p:nvSpPr>
        <p:spPr>
          <a:xfrm>
            <a:off x="5793096" y="2725852"/>
            <a:ext cx="1151066" cy="1080264"/>
          </a:xfrm>
          <a:prstGeom prst="rect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ja-JP" altLang="en-US" sz="725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求職申込書</a:t>
            </a:r>
            <a:r>
              <a:rPr lang="ja-JP" altLang="en-US" sz="725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のダウンロードはこちらから</a:t>
            </a:r>
          </a:p>
        </p:txBody>
      </p:sp>
      <p:sp>
        <p:nvSpPr>
          <p:cNvPr id="76" name="ホームベース 75"/>
          <p:cNvSpPr/>
          <p:nvPr/>
        </p:nvSpPr>
        <p:spPr>
          <a:xfrm>
            <a:off x="116299" y="8313992"/>
            <a:ext cx="5220115" cy="335579"/>
          </a:xfrm>
          <a:prstGeom prst="homePlate">
            <a:avLst>
              <a:gd name="adj" fmla="val 94971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来所する皆さまへご協力のお願い</a:t>
            </a:r>
            <a:endParaRPr lang="ja-JP" altLang="en-US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0" name="角丸四角形 49"/>
          <p:cNvSpPr/>
          <p:nvPr/>
        </p:nvSpPr>
        <p:spPr>
          <a:xfrm>
            <a:off x="227293" y="4238643"/>
            <a:ext cx="6828745" cy="3991566"/>
          </a:xfrm>
          <a:prstGeom prst="roundRect">
            <a:avLst>
              <a:gd name="adj" fmla="val 0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marL="184147" indent="-184147">
              <a:lnSpc>
                <a:spcPts val="500"/>
              </a:lnSpc>
            </a:pPr>
            <a:endParaRPr lang="en-US" altLang="ja-JP" sz="11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4147" indent="-184147">
              <a:lnSpc>
                <a:spcPts val="500"/>
              </a:lnSpc>
            </a:pPr>
            <a:endParaRPr lang="en-US" altLang="ja-JP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4147" indent="-184147">
              <a:lnSpc>
                <a:spcPts val="500"/>
              </a:lnSpc>
            </a:pPr>
            <a:endParaRPr lang="en-US" altLang="ja-JP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4147" indent="-184147"/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● 事前登録にあたって「必須」となる項目は、</a:t>
            </a:r>
            <a:r>
              <a:rPr lang="ja-JP" altLang="en-US" sz="11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氏名、生年月日、性別、住所のみ</a:t>
            </a: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ですが、</a:t>
            </a:r>
            <a:r>
              <a:rPr lang="en-US" altLang="ja-JP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そのほかにもハローワーク窓口での登録時に、確認が必要な項目があります。</a:t>
            </a:r>
            <a:endParaRPr lang="en-US" altLang="ja-JP" sz="11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4147" indent="-184147">
              <a:lnSpc>
                <a:spcPts val="500"/>
              </a:lnSpc>
              <a:buFont typeface="Arial" panose="020B0604020202020204" pitchFamily="34" charset="0"/>
              <a:buChar char="•"/>
            </a:pPr>
            <a:endParaRPr lang="en-US" altLang="ja-JP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4147" indent="-184147"/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● 入力項目のうち、以下の</a:t>
            </a:r>
            <a:r>
              <a:rPr lang="ja-JP" altLang="en-US" sz="11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赤字</a:t>
            </a:r>
            <a:r>
              <a:rPr lang="ja-JP" altLang="en-US" sz="11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の項目が入力されていなかった場合、ハローワークの</a:t>
            </a:r>
            <a:r>
              <a:rPr lang="en-US" altLang="ja-JP" sz="11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1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1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窓口で聴き取って登録いたしますので、手続きに時間がかかります</a:t>
            </a: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。混雑緩和・待</a:t>
            </a:r>
            <a:r>
              <a:rPr lang="en-US" altLang="ja-JP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ち時間短縮のため、</a:t>
            </a:r>
            <a:r>
              <a:rPr lang="ja-JP" altLang="en-US" sz="11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おわかりになる項目は事前に入力</a:t>
            </a: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いただくようお願いします。</a:t>
            </a:r>
            <a:endParaRPr lang="en-US" altLang="ja-JP" sz="11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4147" indent="-184147">
              <a:spcBef>
                <a:spcPts val="300"/>
              </a:spcBef>
            </a:pPr>
            <a:endParaRPr lang="en-US" altLang="ja-JP" sz="11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92369" indent="-192369"/>
            <a:endParaRPr lang="en-US" altLang="ja-JP" sz="11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92369" indent="-192369"/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2" name="ホームベース 51"/>
          <p:cNvSpPr/>
          <p:nvPr/>
        </p:nvSpPr>
        <p:spPr>
          <a:xfrm>
            <a:off x="146411" y="4082775"/>
            <a:ext cx="6574476" cy="335579"/>
          </a:xfrm>
          <a:prstGeom prst="homePlate">
            <a:avLst>
              <a:gd name="adj" fmla="val 94971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パソコンやスマートフォンからの事前登録にあたってのお願い</a:t>
            </a:r>
            <a:endParaRPr lang="ja-JP" altLang="en-US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45714" y="2998097"/>
            <a:ext cx="746175" cy="740109"/>
          </a:xfrm>
          <a:prstGeom prst="rect">
            <a:avLst/>
          </a:prstGeom>
        </p:spPr>
      </p:pic>
      <p:sp>
        <p:nvSpPr>
          <p:cNvPr id="53" name="正方形/長方形 52"/>
          <p:cNvSpPr/>
          <p:nvPr/>
        </p:nvSpPr>
        <p:spPr>
          <a:xfrm>
            <a:off x="5793096" y="4748816"/>
            <a:ext cx="1151066" cy="1080264"/>
          </a:xfrm>
          <a:prstGeom prst="rect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ja-JP" altLang="en-US" sz="725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求職情報の入力の</a:t>
            </a:r>
            <a:endParaRPr lang="en-US" altLang="ja-JP" sz="725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725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しかたは</a:t>
            </a:r>
            <a:r>
              <a:rPr lang="ja-JP" altLang="en-US" sz="725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こちらから</a:t>
            </a: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09128" y="5034884"/>
            <a:ext cx="765325" cy="759103"/>
          </a:xfrm>
          <a:prstGeom prst="rect">
            <a:avLst/>
          </a:prstGeom>
        </p:spPr>
      </p:pic>
      <p:sp>
        <p:nvSpPr>
          <p:cNvPr id="2" name="正方形/長方形 1"/>
          <p:cNvSpPr/>
          <p:nvPr/>
        </p:nvSpPr>
        <p:spPr>
          <a:xfrm>
            <a:off x="2317472" y="5479248"/>
            <a:ext cx="3455401" cy="3690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求職情報の入力のしかたの詳細はこちらをご確認ください　→</a:t>
            </a:r>
            <a:endParaRPr kumimoji="1"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6" name="角丸四角形 55"/>
          <p:cNvSpPr/>
          <p:nvPr/>
        </p:nvSpPr>
        <p:spPr>
          <a:xfrm>
            <a:off x="354975" y="5946320"/>
            <a:ext cx="6549969" cy="2165214"/>
          </a:xfrm>
          <a:prstGeom prst="roundRect">
            <a:avLst>
              <a:gd name="adj" fmla="val 8583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4147" indent="-184147">
              <a:spcBef>
                <a:spcPts val="300"/>
              </a:spcBef>
            </a:pP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000" spc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基本情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報：最寄り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駅、電話番号、</a:t>
            </a:r>
            <a:r>
              <a:rPr lang="en-US" altLang="ja-JP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FAX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番号</a:t>
            </a:r>
            <a:endParaRPr lang="en-US" altLang="ja-JP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4147" indent="-184147">
              <a:spcBef>
                <a:spcPts val="300"/>
              </a:spcBef>
            </a:pP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000" spc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求職情報提供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等：</a:t>
            </a:r>
            <a:r>
              <a:rPr lang="ja-JP" altLang="en-US" sz="10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求職情報公開（求人者への提供</a:t>
            </a:r>
            <a:r>
              <a:rPr lang="ja-JP" altLang="en-US" sz="10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lang="ja-JP" altLang="en-US" sz="10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lang="en-US" altLang="ja-JP" sz="10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0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0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</a:t>
            </a:r>
            <a:r>
              <a:rPr lang="ja-JP" altLang="en-US" sz="10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求職</a:t>
            </a:r>
            <a:r>
              <a:rPr lang="ja-JP" altLang="en-US" sz="10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情報提供（地方自治体・地方版</a:t>
            </a:r>
            <a:r>
              <a:rPr lang="ja-JP" altLang="en-US" sz="10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ハローワーク／民間</a:t>
            </a:r>
            <a:r>
              <a:rPr lang="ja-JP" altLang="en-US" sz="10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人材ビジネスへの提供）</a:t>
            </a:r>
            <a:r>
              <a:rPr lang="ja-JP" altLang="en-US" sz="10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lang="en-US" altLang="ja-JP" sz="10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0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0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</a:t>
            </a:r>
            <a:r>
              <a:rPr lang="ja-JP" altLang="en-US" sz="10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マイページ</a:t>
            </a:r>
            <a:r>
              <a:rPr lang="ja-JP" altLang="en-US" sz="10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以外のハローワークからの連絡可否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、被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保険者番号</a:t>
            </a:r>
            <a:endParaRPr lang="en-US" altLang="ja-JP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4147" indent="-184147">
              <a:spcBef>
                <a:spcPts val="300"/>
              </a:spcBef>
            </a:pP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希望職種・時間等：</a:t>
            </a:r>
            <a:r>
              <a:rPr lang="ja-JP" altLang="en-US" sz="10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希望就業形態</a:t>
            </a:r>
            <a:r>
              <a:rPr lang="ja-JP" altLang="en-US" sz="1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lang="ja-JP" altLang="en-US" sz="10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希望する仕事</a:t>
            </a:r>
            <a:r>
              <a:rPr lang="ja-JP" altLang="en-US" sz="1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lang="ja-JP" altLang="en-US" sz="10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希望勤務時間</a:t>
            </a:r>
            <a:r>
              <a:rPr lang="ja-JP" altLang="en-US" sz="1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lang="ja-JP" altLang="en-US" sz="10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希望休日・週休二日制</a:t>
            </a:r>
            <a:endParaRPr lang="en-US" altLang="ja-JP" sz="10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4147" indent="-184147">
              <a:spcBef>
                <a:spcPts val="300"/>
              </a:spcBef>
            </a:pP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希望勤務地・賃金：希望勤務地、</a:t>
            </a:r>
            <a:r>
              <a:rPr lang="en-US" altLang="ja-JP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UIJ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ターン希望、転居の可否、海外勤務の可否、希望賃金、家庭の状況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　　　</a:t>
            </a:r>
            <a:endParaRPr lang="en-US" altLang="ja-JP" sz="10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4147" indent="-184147">
              <a:spcBef>
                <a:spcPts val="300"/>
              </a:spcBef>
            </a:pP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仕事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をする上で留意を要する家族、仕事をする上で身体上注意する点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、就職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ついて</a:t>
            </a:r>
            <a:endParaRPr lang="en-US" altLang="ja-JP" sz="10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4147" indent="-184147">
              <a:spcBef>
                <a:spcPts val="300"/>
              </a:spcBef>
            </a:pP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の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条件・その他の希望、こだわり条件</a:t>
            </a:r>
            <a:endParaRPr lang="en-US" altLang="ja-JP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4147" indent="-184147">
              <a:spcBef>
                <a:spcPts val="300"/>
              </a:spcBef>
            </a:pP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000" spc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学歴・</a:t>
            </a:r>
            <a:r>
              <a:rPr lang="ja-JP" altLang="en-US" sz="1000" spc="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資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格：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学歴、</a:t>
            </a:r>
            <a:r>
              <a:rPr lang="ja-JP" altLang="en-US" sz="10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訓練受講歴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、普通自動車運転免許、免許・資格、</a:t>
            </a:r>
            <a:r>
              <a:rPr lang="en-US" altLang="ja-JP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PC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ソフト・</a:t>
            </a:r>
            <a:r>
              <a:rPr lang="en-US" altLang="ja-JP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PC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スキル</a:t>
            </a:r>
            <a:endParaRPr lang="en-US" altLang="ja-JP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4147" indent="-184147">
              <a:spcBef>
                <a:spcPts val="300"/>
              </a:spcBef>
            </a:pP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000" spc="6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経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歴：経験した主な仕事、未就職卒業者</a:t>
            </a:r>
            <a:endParaRPr lang="en-US" altLang="ja-JP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4147" indent="-184147">
              <a:spcBef>
                <a:spcPts val="300"/>
              </a:spcBef>
            </a:pP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000" spc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自己Ｐ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Ｒ：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専門知識・技術・能力の内容、アピールポイント、その他特記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事項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345909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765FE0DA-D247-486C-BF42-DBB9705F90D8}" vid="{BD63521F-5098-41E8-9264-55C75258C88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3033</TotalTime>
  <Words>756</Words>
  <Application>Microsoft Office PowerPoint</Application>
  <PresentationFormat>ユーザー設定</PresentationFormat>
  <Paragraphs>46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Futura Lt BT</vt:lpstr>
      <vt:lpstr>Futura Md BT</vt:lpstr>
      <vt:lpstr>HGPｺﾞｼｯｸE</vt:lpstr>
      <vt:lpstr>HGPｺﾞｼｯｸM</vt:lpstr>
      <vt:lpstr>Meiryo UI</vt:lpstr>
      <vt:lpstr>ＭＳ Ｐゴシック</vt:lpstr>
      <vt:lpstr>メイリオ</vt:lpstr>
      <vt:lpstr>Arial</vt:lpstr>
      <vt:lpstr>Calibri</vt:lpstr>
      <vt:lpstr>Office ​​テーマ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田中 里枝(tanaka-satoe)</dc:creator>
  <cp:lastModifiedBy>西浦 希(nishiura-nozomi.k35)</cp:lastModifiedBy>
  <cp:revision>260</cp:revision>
  <cp:lastPrinted>2021-06-18T05:59:53Z</cp:lastPrinted>
  <dcterms:created xsi:type="dcterms:W3CDTF">2019-07-31T07:05:07Z</dcterms:created>
  <dcterms:modified xsi:type="dcterms:W3CDTF">2021-06-21T02:22:52Z</dcterms:modified>
</cp:coreProperties>
</file>