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0" r:id="rId1"/>
  </p:sldMasterIdLst>
  <p:notesMasterIdLst>
    <p:notesMasterId r:id="rId4"/>
  </p:notesMasterIdLst>
  <p:handoutMasterIdLst>
    <p:handoutMasterId r:id="rId5"/>
  </p:handoutMasterIdLst>
  <p:sldIdLst>
    <p:sldId id="256" r:id="rId2"/>
    <p:sldId id="257" r:id="rId3"/>
  </p:sldIdLst>
  <p:sldSz cx="6858000" cy="9906000" type="A4"/>
  <p:notesSz cx="6735763" cy="9872663"/>
  <p:defaultTextStyle>
    <a:defPPr>
      <a:defRPr lang="ja-JP"/>
    </a:defPPr>
    <a:lvl1pPr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15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15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15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15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15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BEB"/>
    <a:srgbClr val="FF7C80"/>
    <a:srgbClr val="C9FFC9"/>
    <a:srgbClr val="99FF99"/>
    <a:srgbClr val="00F200"/>
    <a:srgbClr val="FFD1D2"/>
    <a:srgbClr val="E6E6E6"/>
    <a:srgbClr val="FFF7FF"/>
    <a:srgbClr val="FFD1FF"/>
    <a:srgbClr val="FFBD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09" autoAdjust="0"/>
    <p:restoredTop sz="94384" autoAdjust="0"/>
  </p:normalViewPr>
  <p:slideViewPr>
    <p:cSldViewPr>
      <p:cViewPr>
        <p:scale>
          <a:sx n="66" d="100"/>
          <a:sy n="66" d="100"/>
        </p:scale>
        <p:origin x="2376" y="-110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70" y="90"/>
      </p:cViewPr>
      <p:guideLst>
        <p:guide orient="horz" pos="3109"/>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4" y="7"/>
            <a:ext cx="2919413" cy="493713"/>
          </a:xfrm>
          <a:prstGeom prst="rect">
            <a:avLst/>
          </a:prstGeom>
          <a:noFill/>
          <a:ln w="9525">
            <a:noFill/>
            <a:miter lim="800000"/>
            <a:headEnd/>
            <a:tailEnd/>
          </a:ln>
          <a:effectLst/>
        </p:spPr>
        <p:txBody>
          <a:bodyPr vert="horz" wrap="square" lIns="91399" tIns="45696" rIns="91399" bIns="45696" numCol="1" anchor="t" anchorCtr="0" compatLnSpc="1">
            <a:prstTxWarp prst="textNoShape">
              <a:avLst/>
            </a:prstTxWarp>
          </a:bodyPr>
          <a:lstStyle>
            <a:lvl1pPr eaLnBrk="1" hangingPunct="1">
              <a:defRPr sz="1200"/>
            </a:lvl1pPr>
          </a:lstStyle>
          <a:p>
            <a:pPr>
              <a:defRPr/>
            </a:pPr>
            <a:endParaRPr lang="en-US" altLang="ja-JP"/>
          </a:p>
        </p:txBody>
      </p:sp>
      <p:sp>
        <p:nvSpPr>
          <p:cNvPr id="4099" name="Rectangle 3"/>
          <p:cNvSpPr>
            <a:spLocks noGrp="1" noChangeArrowheads="1"/>
          </p:cNvSpPr>
          <p:nvPr>
            <p:ph type="dt" sz="quarter" idx="1"/>
          </p:nvPr>
        </p:nvSpPr>
        <p:spPr bwMode="auto">
          <a:xfrm>
            <a:off x="3816357" y="7"/>
            <a:ext cx="2919413" cy="493713"/>
          </a:xfrm>
          <a:prstGeom prst="rect">
            <a:avLst/>
          </a:prstGeom>
          <a:noFill/>
          <a:ln w="9525">
            <a:noFill/>
            <a:miter lim="800000"/>
            <a:headEnd/>
            <a:tailEnd/>
          </a:ln>
          <a:effectLst/>
        </p:spPr>
        <p:txBody>
          <a:bodyPr vert="horz" wrap="square" lIns="91399" tIns="45696" rIns="91399" bIns="45696" numCol="1" anchor="t" anchorCtr="0" compatLnSpc="1">
            <a:prstTxWarp prst="textNoShape">
              <a:avLst/>
            </a:prstTxWarp>
          </a:bodyPr>
          <a:lstStyle>
            <a:lvl1pPr algn="r" eaLnBrk="1" hangingPunct="1">
              <a:defRPr sz="1200"/>
            </a:lvl1pPr>
          </a:lstStyle>
          <a:p>
            <a:pPr>
              <a:defRPr/>
            </a:pPr>
            <a:endParaRPr lang="en-US" altLang="ja-JP"/>
          </a:p>
        </p:txBody>
      </p:sp>
      <p:sp>
        <p:nvSpPr>
          <p:cNvPr id="4100" name="Rectangle 4"/>
          <p:cNvSpPr>
            <a:spLocks noGrp="1" noChangeArrowheads="1"/>
          </p:cNvSpPr>
          <p:nvPr>
            <p:ph type="ftr" sz="quarter" idx="2"/>
          </p:nvPr>
        </p:nvSpPr>
        <p:spPr bwMode="auto">
          <a:xfrm>
            <a:off x="4" y="9378955"/>
            <a:ext cx="2919413" cy="493713"/>
          </a:xfrm>
          <a:prstGeom prst="rect">
            <a:avLst/>
          </a:prstGeom>
          <a:noFill/>
          <a:ln w="9525">
            <a:noFill/>
            <a:miter lim="800000"/>
            <a:headEnd/>
            <a:tailEnd/>
          </a:ln>
          <a:effectLst/>
        </p:spPr>
        <p:txBody>
          <a:bodyPr vert="horz" wrap="square" lIns="91399" tIns="45696" rIns="91399" bIns="45696" numCol="1" anchor="b" anchorCtr="0" compatLnSpc="1">
            <a:prstTxWarp prst="textNoShape">
              <a:avLst/>
            </a:prstTxWarp>
          </a:bodyPr>
          <a:lstStyle>
            <a:lvl1pPr eaLnBrk="1" hangingPunct="1">
              <a:defRPr sz="1200"/>
            </a:lvl1pPr>
          </a:lstStyle>
          <a:p>
            <a:pPr>
              <a:defRPr/>
            </a:pPr>
            <a:endParaRPr lang="en-US" altLang="ja-JP"/>
          </a:p>
        </p:txBody>
      </p:sp>
      <p:sp>
        <p:nvSpPr>
          <p:cNvPr id="4101" name="Rectangle 5"/>
          <p:cNvSpPr>
            <a:spLocks noGrp="1" noChangeArrowheads="1"/>
          </p:cNvSpPr>
          <p:nvPr>
            <p:ph type="sldNum" sz="quarter" idx="3"/>
          </p:nvPr>
        </p:nvSpPr>
        <p:spPr bwMode="auto">
          <a:xfrm>
            <a:off x="3816357" y="9378955"/>
            <a:ext cx="2919413" cy="493713"/>
          </a:xfrm>
          <a:prstGeom prst="rect">
            <a:avLst/>
          </a:prstGeom>
          <a:noFill/>
          <a:ln w="9525">
            <a:noFill/>
            <a:miter lim="800000"/>
            <a:headEnd/>
            <a:tailEnd/>
          </a:ln>
          <a:effectLst/>
        </p:spPr>
        <p:txBody>
          <a:bodyPr vert="horz" wrap="square" lIns="91399" tIns="45696" rIns="91399" bIns="45696" numCol="1" anchor="b" anchorCtr="0" compatLnSpc="1">
            <a:prstTxWarp prst="textNoShape">
              <a:avLst/>
            </a:prstTxWarp>
          </a:bodyPr>
          <a:lstStyle>
            <a:lvl1pPr algn="r" eaLnBrk="1" hangingPunct="1">
              <a:defRPr sz="1200"/>
            </a:lvl1pPr>
          </a:lstStyle>
          <a:p>
            <a:pPr>
              <a:defRPr/>
            </a:pPr>
            <a:fld id="{671465EB-EB1B-476F-BD1A-CBED35EF7E8F}" type="slidenum">
              <a:rPr lang="en-US" altLang="ja-JP"/>
              <a:pPr>
                <a:defRPr/>
              </a:pPr>
              <a:t>‹#›</a:t>
            </a:fld>
            <a:endParaRPr lang="en-US" altLang="ja-JP"/>
          </a:p>
        </p:txBody>
      </p:sp>
    </p:spTree>
    <p:extLst>
      <p:ext uri="{BB962C8B-B14F-4D97-AF65-F5344CB8AC3E}">
        <p14:creationId xmlns:p14="http://schemas.microsoft.com/office/powerpoint/2010/main" val="619045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4" y="7"/>
            <a:ext cx="2919413" cy="493713"/>
          </a:xfrm>
          <a:prstGeom prst="rect">
            <a:avLst/>
          </a:prstGeom>
          <a:noFill/>
          <a:ln w="9525">
            <a:noFill/>
            <a:miter lim="800000"/>
            <a:headEnd/>
            <a:tailEnd/>
          </a:ln>
          <a:effectLst/>
        </p:spPr>
        <p:txBody>
          <a:bodyPr vert="horz" wrap="square" lIns="62802" tIns="31400" rIns="62802" bIns="31400" numCol="1" anchor="t" anchorCtr="0" compatLnSpc="1">
            <a:prstTxWarp prst="textNoShape">
              <a:avLst/>
            </a:prstTxWarp>
          </a:bodyPr>
          <a:lstStyle>
            <a:lvl1pPr defTabSz="628429" eaLnBrk="1" hangingPunct="1">
              <a:defRPr sz="800"/>
            </a:lvl1pPr>
          </a:lstStyle>
          <a:p>
            <a:pPr>
              <a:defRPr/>
            </a:pPr>
            <a:endParaRPr lang="en-US" altLang="ja-JP"/>
          </a:p>
        </p:txBody>
      </p:sp>
      <p:sp>
        <p:nvSpPr>
          <p:cNvPr id="9219" name="Rectangle 3"/>
          <p:cNvSpPr>
            <a:spLocks noGrp="1" noChangeArrowheads="1"/>
          </p:cNvSpPr>
          <p:nvPr>
            <p:ph type="dt" idx="1"/>
          </p:nvPr>
        </p:nvSpPr>
        <p:spPr bwMode="auto">
          <a:xfrm>
            <a:off x="3814765" y="7"/>
            <a:ext cx="2919412" cy="493713"/>
          </a:xfrm>
          <a:prstGeom prst="rect">
            <a:avLst/>
          </a:prstGeom>
          <a:noFill/>
          <a:ln w="9525">
            <a:noFill/>
            <a:miter lim="800000"/>
            <a:headEnd/>
            <a:tailEnd/>
          </a:ln>
          <a:effectLst/>
        </p:spPr>
        <p:txBody>
          <a:bodyPr vert="horz" wrap="square" lIns="62802" tIns="31400" rIns="62802" bIns="31400" numCol="1" anchor="t" anchorCtr="0" compatLnSpc="1">
            <a:prstTxWarp prst="textNoShape">
              <a:avLst/>
            </a:prstTxWarp>
          </a:bodyPr>
          <a:lstStyle>
            <a:lvl1pPr algn="r" defTabSz="628429" eaLnBrk="1" hangingPunct="1">
              <a:defRPr sz="800"/>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2087563" y="739775"/>
            <a:ext cx="2562225"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74694" y="4689480"/>
            <a:ext cx="5387975" cy="4443413"/>
          </a:xfrm>
          <a:prstGeom prst="rect">
            <a:avLst/>
          </a:prstGeom>
          <a:noFill/>
          <a:ln w="9525">
            <a:noFill/>
            <a:miter lim="800000"/>
            <a:headEnd/>
            <a:tailEnd/>
          </a:ln>
          <a:effectLst/>
        </p:spPr>
        <p:txBody>
          <a:bodyPr vert="horz" wrap="square" lIns="62802" tIns="31400" rIns="62802" bIns="3140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9222" name="Rectangle 6"/>
          <p:cNvSpPr>
            <a:spLocks noGrp="1" noChangeArrowheads="1"/>
          </p:cNvSpPr>
          <p:nvPr>
            <p:ph type="ftr" sz="quarter" idx="4"/>
          </p:nvPr>
        </p:nvSpPr>
        <p:spPr bwMode="auto">
          <a:xfrm>
            <a:off x="4" y="9377363"/>
            <a:ext cx="2919413" cy="493712"/>
          </a:xfrm>
          <a:prstGeom prst="rect">
            <a:avLst/>
          </a:prstGeom>
          <a:noFill/>
          <a:ln w="9525">
            <a:noFill/>
            <a:miter lim="800000"/>
            <a:headEnd/>
            <a:tailEnd/>
          </a:ln>
          <a:effectLst/>
        </p:spPr>
        <p:txBody>
          <a:bodyPr vert="horz" wrap="square" lIns="62802" tIns="31400" rIns="62802" bIns="31400" numCol="1" anchor="b" anchorCtr="0" compatLnSpc="1">
            <a:prstTxWarp prst="textNoShape">
              <a:avLst/>
            </a:prstTxWarp>
          </a:bodyPr>
          <a:lstStyle>
            <a:lvl1pPr defTabSz="628429" eaLnBrk="1" hangingPunct="1">
              <a:defRPr sz="800"/>
            </a:lvl1pPr>
          </a:lstStyle>
          <a:p>
            <a:pPr>
              <a:defRPr/>
            </a:pPr>
            <a:endParaRPr lang="en-US" altLang="ja-JP"/>
          </a:p>
        </p:txBody>
      </p:sp>
      <p:sp>
        <p:nvSpPr>
          <p:cNvPr id="9223" name="Rectangle 7"/>
          <p:cNvSpPr>
            <a:spLocks noGrp="1" noChangeArrowheads="1"/>
          </p:cNvSpPr>
          <p:nvPr>
            <p:ph type="sldNum" sz="quarter" idx="5"/>
          </p:nvPr>
        </p:nvSpPr>
        <p:spPr bwMode="auto">
          <a:xfrm>
            <a:off x="3814765" y="9377363"/>
            <a:ext cx="2919412" cy="493712"/>
          </a:xfrm>
          <a:prstGeom prst="rect">
            <a:avLst/>
          </a:prstGeom>
          <a:noFill/>
          <a:ln w="9525">
            <a:noFill/>
            <a:miter lim="800000"/>
            <a:headEnd/>
            <a:tailEnd/>
          </a:ln>
          <a:effectLst/>
        </p:spPr>
        <p:txBody>
          <a:bodyPr vert="horz" wrap="square" lIns="62802" tIns="31400" rIns="62802" bIns="31400" numCol="1" anchor="b" anchorCtr="0" compatLnSpc="1">
            <a:prstTxWarp prst="textNoShape">
              <a:avLst/>
            </a:prstTxWarp>
          </a:bodyPr>
          <a:lstStyle>
            <a:lvl1pPr algn="r" defTabSz="627944" eaLnBrk="1" hangingPunct="1">
              <a:defRPr sz="800"/>
            </a:lvl1pPr>
          </a:lstStyle>
          <a:p>
            <a:pPr>
              <a:defRPr/>
            </a:pPr>
            <a:fld id="{A5892CC2-855A-4393-8A36-69EAB099E898}" type="slidenum">
              <a:rPr lang="en-US" altLang="ja-JP"/>
              <a:pPr>
                <a:defRPr/>
              </a:pPr>
              <a:t>‹#›</a:t>
            </a:fld>
            <a:endParaRPr lang="en-US" altLang="ja-JP"/>
          </a:p>
        </p:txBody>
      </p:sp>
    </p:spTree>
    <p:extLst>
      <p:ext uri="{BB962C8B-B14F-4D97-AF65-F5344CB8AC3E}">
        <p14:creationId xmlns:p14="http://schemas.microsoft.com/office/powerpoint/2010/main" val="18092415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2883387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5892CC2-855A-4393-8A36-69EAB099E898}" type="slidenum">
              <a:rPr lang="en-US" altLang="ja-JP" smtClean="0"/>
              <a:pPr>
                <a:defRPr/>
              </a:pPr>
              <a:t>2</a:t>
            </a:fld>
            <a:endParaRPr lang="en-US" altLang="ja-JP"/>
          </a:p>
        </p:txBody>
      </p:sp>
    </p:spTree>
    <p:extLst>
      <p:ext uri="{BB962C8B-B14F-4D97-AF65-F5344CB8AC3E}">
        <p14:creationId xmlns:p14="http://schemas.microsoft.com/office/powerpoint/2010/main" val="156007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B31917B5-F03C-4D27-9BA9-74B3019B4FC7}" type="slidenum">
              <a:rPr lang="en-US" altLang="ja-JP"/>
              <a:pPr>
                <a:defRPr/>
              </a:pPr>
              <a:t>‹#›</a:t>
            </a:fld>
            <a:endParaRPr lang="en-US" altLang="ja-JP"/>
          </a:p>
        </p:txBody>
      </p:sp>
    </p:spTree>
    <p:extLst>
      <p:ext uri="{BB962C8B-B14F-4D97-AF65-F5344CB8AC3E}">
        <p14:creationId xmlns:p14="http://schemas.microsoft.com/office/powerpoint/2010/main" val="37000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AEC9090A-25B9-4307-9965-0B1181034B18}" type="slidenum">
              <a:rPr lang="en-US" altLang="ja-JP"/>
              <a:pPr>
                <a:defRPr/>
              </a:pPr>
              <a:t>‹#›</a:t>
            </a:fld>
            <a:endParaRPr lang="en-US" altLang="ja-JP"/>
          </a:p>
        </p:txBody>
      </p:sp>
    </p:spTree>
    <p:extLst>
      <p:ext uri="{BB962C8B-B14F-4D97-AF65-F5344CB8AC3E}">
        <p14:creationId xmlns:p14="http://schemas.microsoft.com/office/powerpoint/2010/main" val="32018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4211399E-4FD6-4FCD-B752-3F910891AB3F}" type="slidenum">
              <a:rPr lang="en-US" altLang="ja-JP"/>
              <a:pPr>
                <a:defRPr/>
              </a:pPr>
              <a:t>‹#›</a:t>
            </a:fld>
            <a:endParaRPr lang="en-US" altLang="ja-JP"/>
          </a:p>
        </p:txBody>
      </p:sp>
    </p:spTree>
    <p:extLst>
      <p:ext uri="{BB962C8B-B14F-4D97-AF65-F5344CB8AC3E}">
        <p14:creationId xmlns:p14="http://schemas.microsoft.com/office/powerpoint/2010/main" val="365550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F140812B-3179-47AC-B497-24DF9813415C}" type="slidenum">
              <a:rPr lang="en-US" altLang="ja-JP"/>
              <a:pPr>
                <a:defRPr/>
              </a:pPr>
              <a:t>‹#›</a:t>
            </a:fld>
            <a:endParaRPr lang="en-US" altLang="ja-JP"/>
          </a:p>
        </p:txBody>
      </p:sp>
    </p:spTree>
    <p:extLst>
      <p:ext uri="{BB962C8B-B14F-4D97-AF65-F5344CB8AC3E}">
        <p14:creationId xmlns:p14="http://schemas.microsoft.com/office/powerpoint/2010/main" val="158137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vl1pPr>
          </a:lstStyle>
          <a:p>
            <a:pPr>
              <a:defRPr/>
            </a:pPr>
            <a:fld id="{B62BDB32-D0AF-40FB-AC4C-F52E10115B46}" type="slidenum">
              <a:rPr lang="en-US" altLang="ja-JP"/>
              <a:pPr>
                <a:defRPr/>
              </a:pPr>
              <a:t>‹#›</a:t>
            </a:fld>
            <a:endParaRPr lang="en-US" altLang="ja-JP"/>
          </a:p>
        </p:txBody>
      </p:sp>
    </p:spTree>
    <p:extLst>
      <p:ext uri="{BB962C8B-B14F-4D97-AF65-F5344CB8AC3E}">
        <p14:creationId xmlns:p14="http://schemas.microsoft.com/office/powerpoint/2010/main" val="148305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1634A61C-466A-441C-A772-3BB977B68623}" type="slidenum">
              <a:rPr lang="en-US" altLang="ja-JP"/>
              <a:pPr>
                <a:defRPr/>
              </a:pPr>
              <a:t>‹#›</a:t>
            </a:fld>
            <a:endParaRPr lang="en-US" altLang="ja-JP"/>
          </a:p>
        </p:txBody>
      </p:sp>
    </p:spTree>
    <p:extLst>
      <p:ext uri="{BB962C8B-B14F-4D97-AF65-F5344CB8AC3E}">
        <p14:creationId xmlns:p14="http://schemas.microsoft.com/office/powerpoint/2010/main" val="137201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ー 5"/>
          <p:cNvSpPr>
            <a:spLocks noGrp="1"/>
          </p:cNvSpPr>
          <p:nvPr>
            <p:ph type="sldNum" sz="quarter" idx="12"/>
          </p:nvPr>
        </p:nvSpPr>
        <p:spPr/>
        <p:txBody>
          <a:bodyPr/>
          <a:lstStyle>
            <a:lvl1pPr>
              <a:defRPr/>
            </a:lvl1pPr>
          </a:lstStyle>
          <a:p>
            <a:pPr>
              <a:defRPr/>
            </a:pPr>
            <a:fld id="{4F8878A4-3BF4-4CBC-9DB8-D0EBF64D6D06}" type="slidenum">
              <a:rPr lang="en-US" altLang="ja-JP"/>
              <a:pPr>
                <a:defRPr/>
              </a:pPr>
              <a:t>‹#›</a:t>
            </a:fld>
            <a:endParaRPr lang="en-US" altLang="ja-JP"/>
          </a:p>
        </p:txBody>
      </p:sp>
    </p:spTree>
    <p:extLst>
      <p:ext uri="{BB962C8B-B14F-4D97-AF65-F5344CB8AC3E}">
        <p14:creationId xmlns:p14="http://schemas.microsoft.com/office/powerpoint/2010/main" val="1471349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ー 5"/>
          <p:cNvSpPr>
            <a:spLocks noGrp="1"/>
          </p:cNvSpPr>
          <p:nvPr>
            <p:ph type="sldNum" sz="quarter" idx="12"/>
          </p:nvPr>
        </p:nvSpPr>
        <p:spPr/>
        <p:txBody>
          <a:bodyPr/>
          <a:lstStyle>
            <a:lvl1pPr>
              <a:defRPr/>
            </a:lvl1pPr>
          </a:lstStyle>
          <a:p>
            <a:pPr>
              <a:defRPr/>
            </a:pPr>
            <a:fld id="{7E43EA65-6151-44D9-85E1-F7A8CEFED19F}" type="slidenum">
              <a:rPr lang="en-US" altLang="ja-JP"/>
              <a:pPr>
                <a:defRPr/>
              </a:pPr>
              <a:t>‹#›</a:t>
            </a:fld>
            <a:endParaRPr lang="en-US" altLang="ja-JP"/>
          </a:p>
        </p:txBody>
      </p:sp>
    </p:spTree>
    <p:extLst>
      <p:ext uri="{BB962C8B-B14F-4D97-AF65-F5344CB8AC3E}">
        <p14:creationId xmlns:p14="http://schemas.microsoft.com/office/powerpoint/2010/main" val="209111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ー 5"/>
          <p:cNvSpPr>
            <a:spLocks noGrp="1"/>
          </p:cNvSpPr>
          <p:nvPr>
            <p:ph type="sldNum" sz="quarter" idx="12"/>
          </p:nvPr>
        </p:nvSpPr>
        <p:spPr/>
        <p:txBody>
          <a:bodyPr/>
          <a:lstStyle>
            <a:lvl1pPr>
              <a:defRPr/>
            </a:lvl1pPr>
          </a:lstStyle>
          <a:p>
            <a:pPr>
              <a:defRPr/>
            </a:pPr>
            <a:fld id="{ABD3AA1D-F020-4080-9F00-AF36984E0DE5}" type="slidenum">
              <a:rPr lang="en-US" altLang="ja-JP"/>
              <a:pPr>
                <a:defRPr/>
              </a:pPr>
              <a:t>‹#›</a:t>
            </a:fld>
            <a:endParaRPr lang="en-US" altLang="ja-JP"/>
          </a:p>
        </p:txBody>
      </p:sp>
    </p:spTree>
    <p:extLst>
      <p:ext uri="{BB962C8B-B14F-4D97-AF65-F5344CB8AC3E}">
        <p14:creationId xmlns:p14="http://schemas.microsoft.com/office/powerpoint/2010/main" val="106941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AFD1E313-6777-4F6E-A72B-3532EA5C36D6}" type="slidenum">
              <a:rPr lang="en-US" altLang="ja-JP"/>
              <a:pPr>
                <a:defRPr/>
              </a:pPr>
              <a:t>‹#›</a:t>
            </a:fld>
            <a:endParaRPr lang="en-US" altLang="ja-JP"/>
          </a:p>
        </p:txBody>
      </p:sp>
    </p:spTree>
    <p:extLst>
      <p:ext uri="{BB962C8B-B14F-4D97-AF65-F5344CB8AC3E}">
        <p14:creationId xmlns:p14="http://schemas.microsoft.com/office/powerpoint/2010/main" val="1135807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ー 5"/>
          <p:cNvSpPr>
            <a:spLocks noGrp="1"/>
          </p:cNvSpPr>
          <p:nvPr>
            <p:ph type="sldNum" sz="quarter" idx="12"/>
          </p:nvPr>
        </p:nvSpPr>
        <p:spPr/>
        <p:txBody>
          <a:bodyPr/>
          <a:lstStyle>
            <a:lvl1pPr>
              <a:defRPr/>
            </a:lvl1pPr>
          </a:lstStyle>
          <a:p>
            <a:pPr>
              <a:defRPr/>
            </a:pPr>
            <a:fld id="{797B5626-0BF6-4818-92F3-AE2A7B991F07}" type="slidenum">
              <a:rPr lang="en-US" altLang="ja-JP"/>
              <a:pPr>
                <a:defRPr/>
              </a:pPr>
              <a:t>‹#›</a:t>
            </a:fld>
            <a:endParaRPr lang="en-US" altLang="ja-JP"/>
          </a:p>
        </p:txBody>
      </p:sp>
    </p:spTree>
    <p:extLst>
      <p:ext uri="{BB962C8B-B14F-4D97-AF65-F5344CB8AC3E}">
        <p14:creationId xmlns:p14="http://schemas.microsoft.com/office/powerpoint/2010/main" val="546702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26693B3-6EE8-425C-9C85-B1B872A3A236}"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291" r:id="rId1"/>
    <p:sldLayoutId id="2147484292" r:id="rId2"/>
    <p:sldLayoutId id="2147484293" r:id="rId3"/>
    <p:sldLayoutId id="2147484294" r:id="rId4"/>
    <p:sldLayoutId id="2147484295" r:id="rId5"/>
    <p:sldLayoutId id="2147484296" r:id="rId6"/>
    <p:sldLayoutId id="2147484297" r:id="rId7"/>
    <p:sldLayoutId id="2147484298" r:id="rId8"/>
    <p:sldLayoutId id="2147484299" r:id="rId9"/>
    <p:sldLayoutId id="2147484300" r:id="rId10"/>
    <p:sldLayoutId id="2147484301"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角丸四角形 29"/>
          <p:cNvSpPr/>
          <p:nvPr/>
        </p:nvSpPr>
        <p:spPr>
          <a:xfrm>
            <a:off x="150813" y="1851026"/>
            <a:ext cx="6591300" cy="1491570"/>
          </a:xfrm>
          <a:prstGeom prst="roundRect">
            <a:avLst>
              <a:gd name="adj" fmla="val 13308"/>
            </a:avLst>
          </a:prstGeom>
          <a:noFill/>
          <a:ln>
            <a:solidFill>
              <a:srgbClr val="FF7C8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 name="テキスト ボックス 2"/>
          <p:cNvSpPr txBox="1">
            <a:spLocks noChangeArrowheads="1"/>
          </p:cNvSpPr>
          <p:nvPr/>
        </p:nvSpPr>
        <p:spPr bwMode="auto">
          <a:xfrm>
            <a:off x="-7350" y="-175265"/>
            <a:ext cx="6865350" cy="1567096"/>
          </a:xfrm>
          <a:prstGeom prst="rect">
            <a:avLst/>
          </a:prstGeom>
          <a:solidFill>
            <a:srgbClr val="92D050"/>
          </a:solidFill>
          <a:ln w="9525">
            <a:solidFill>
              <a:srgbClr val="00B050"/>
            </a:solidFill>
            <a:miter lim="800000"/>
            <a:headEnd/>
            <a:tailEnd/>
          </a:ln>
          <a:effectLst/>
        </p:spPr>
        <p:txBody>
          <a:bodyPr>
            <a:spAutoFit/>
          </a:bodyPr>
          <a:lstStyle>
            <a:lvl1pPr eaLnBrk="0" hangingPunct="0">
              <a:defRPr kumimoji="1" sz="1500">
                <a:solidFill>
                  <a:schemeClr val="tx1"/>
                </a:solidFill>
                <a:latin typeface="Times New Roman" pitchFamily="18" charset="0"/>
                <a:ea typeface="ＭＳ Ｐゴシック" pitchFamily="50" charset="-128"/>
              </a:defRPr>
            </a:lvl1pPr>
            <a:lvl2pPr marL="742950" indent="-285750" eaLnBrk="0" hangingPunct="0">
              <a:defRPr kumimoji="1" sz="1500">
                <a:solidFill>
                  <a:schemeClr val="tx1"/>
                </a:solidFill>
                <a:latin typeface="Times New Roman" pitchFamily="18" charset="0"/>
                <a:ea typeface="ＭＳ Ｐゴシック" pitchFamily="50" charset="-128"/>
              </a:defRPr>
            </a:lvl2pPr>
            <a:lvl3pPr marL="1143000" indent="-228600" eaLnBrk="0" hangingPunct="0">
              <a:defRPr kumimoji="1" sz="1500">
                <a:solidFill>
                  <a:schemeClr val="tx1"/>
                </a:solidFill>
                <a:latin typeface="Times New Roman" pitchFamily="18" charset="0"/>
                <a:ea typeface="ＭＳ Ｐゴシック" pitchFamily="50" charset="-128"/>
              </a:defRPr>
            </a:lvl3pPr>
            <a:lvl4pPr marL="1600200" indent="-228600" eaLnBrk="0" hangingPunct="0">
              <a:defRPr kumimoji="1" sz="1500">
                <a:solidFill>
                  <a:schemeClr val="tx1"/>
                </a:solidFill>
                <a:latin typeface="Times New Roman" pitchFamily="18" charset="0"/>
                <a:ea typeface="ＭＳ Ｐゴシック" pitchFamily="50" charset="-128"/>
              </a:defRPr>
            </a:lvl4pPr>
            <a:lvl5pPr marL="2057400" indent="-228600" eaLnBrk="0" hangingPunct="0">
              <a:defRPr kumimoji="1" sz="15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9pPr>
          </a:lstStyle>
          <a:p>
            <a:pPr eaLnBrk="1" hangingPunct="1">
              <a:lnSpc>
                <a:spcPts val="3300"/>
              </a:lnSpc>
              <a:spcBef>
                <a:spcPts val="600"/>
              </a:spcBef>
              <a:defRPr/>
            </a:pPr>
            <a:r>
              <a:rPr lang="ja-JP" altLang="en-US" sz="3600" b="1" spc="600" dirty="0">
                <a:ln w="12700">
                  <a:solidFill>
                    <a:schemeClr val="bg1"/>
                  </a:solidFill>
                  <a:prstDash val="solid"/>
                </a:ln>
                <a:solidFill>
                  <a:srgbClr val="0000FF"/>
                </a:solidFill>
                <a:latin typeface="ＭＳ ゴシック" pitchFamily="49" charset="-128"/>
                <a:ea typeface="ＭＳ ゴシック" pitchFamily="49" charset="-128"/>
              </a:rPr>
              <a:t> </a:t>
            </a:r>
            <a:endParaRPr lang="en-US" altLang="ja-JP" sz="3600" b="1" spc="600" dirty="0">
              <a:ln w="12700">
                <a:solidFill>
                  <a:schemeClr val="bg1"/>
                </a:solidFill>
                <a:prstDash val="solid"/>
              </a:ln>
              <a:solidFill>
                <a:srgbClr val="0000FF"/>
              </a:solidFill>
              <a:latin typeface="ＭＳ ゴシック" pitchFamily="49" charset="-128"/>
              <a:ea typeface="ＭＳ ゴシック" pitchFamily="49" charset="-128"/>
            </a:endParaRPr>
          </a:p>
          <a:p>
            <a:pPr eaLnBrk="1" hangingPunct="1">
              <a:lnSpc>
                <a:spcPts val="3500"/>
              </a:lnSpc>
              <a:spcBef>
                <a:spcPts val="600"/>
              </a:spcBef>
              <a:defRPr/>
            </a:pPr>
            <a:r>
              <a:rPr lang="ja-JP" altLang="en-US" sz="2800" b="1" kern="0" spc="300" dirty="0">
                <a:ln w="12700">
                  <a:noFill/>
                  <a:prstDash val="solid"/>
                </a:ln>
                <a:solidFill>
                  <a:schemeClr val="bg1"/>
                </a:solidFill>
                <a:latin typeface="+mn-ea"/>
                <a:ea typeface="+mn-ea"/>
              </a:rPr>
              <a:t> 風しん抗体検査費用</a:t>
            </a:r>
            <a:r>
              <a:rPr lang="ja-JP" altLang="en-US" sz="2000" b="1" kern="0" spc="300" dirty="0">
                <a:ln w="12700">
                  <a:noFill/>
                  <a:prstDash val="solid"/>
                </a:ln>
                <a:solidFill>
                  <a:schemeClr val="bg1"/>
                </a:solidFill>
                <a:latin typeface="+mn-ea"/>
                <a:ea typeface="+mn-ea"/>
              </a:rPr>
              <a:t>の</a:t>
            </a:r>
            <a:r>
              <a:rPr lang="ja-JP" altLang="en-US" sz="2800" b="1" kern="0" spc="300" dirty="0">
                <a:ln w="12700">
                  <a:noFill/>
                  <a:prstDash val="solid"/>
                </a:ln>
                <a:solidFill>
                  <a:schemeClr val="bg1"/>
                </a:solidFill>
                <a:latin typeface="+mn-ea"/>
                <a:ea typeface="+mn-ea"/>
              </a:rPr>
              <a:t>全額助成</a:t>
            </a:r>
            <a:r>
              <a:rPr lang="ja-JP" altLang="en-US" sz="2000" b="1" kern="0" spc="300" dirty="0">
                <a:ln w="12700">
                  <a:noFill/>
                  <a:prstDash val="solid"/>
                </a:ln>
                <a:solidFill>
                  <a:schemeClr val="bg1"/>
                </a:solidFill>
                <a:latin typeface="+mn-ea"/>
                <a:ea typeface="+mn-ea"/>
              </a:rPr>
              <a:t>と</a:t>
            </a:r>
            <a:endParaRPr lang="en-US" altLang="ja-JP" sz="2800" b="1" kern="0" spc="300" dirty="0">
              <a:ln w="12700">
                <a:noFill/>
                <a:prstDash val="solid"/>
              </a:ln>
              <a:solidFill>
                <a:schemeClr val="bg1"/>
              </a:solidFill>
              <a:latin typeface="+mn-ea"/>
              <a:ea typeface="+mn-ea"/>
            </a:endParaRPr>
          </a:p>
          <a:p>
            <a:pPr eaLnBrk="1" hangingPunct="1">
              <a:lnSpc>
                <a:spcPts val="3500"/>
              </a:lnSpc>
              <a:spcBef>
                <a:spcPts val="600"/>
              </a:spcBef>
              <a:defRPr/>
            </a:pPr>
            <a:r>
              <a:rPr lang="ja-JP" altLang="en-US" sz="2800" b="1" kern="0" spc="300" dirty="0">
                <a:ln w="12700">
                  <a:noFill/>
                  <a:prstDash val="solid"/>
                </a:ln>
                <a:solidFill>
                  <a:schemeClr val="bg1"/>
                </a:solidFill>
                <a:latin typeface="+mn-ea"/>
                <a:ea typeface="+mn-ea"/>
              </a:rPr>
              <a:t> 予防接種費用</a:t>
            </a:r>
            <a:r>
              <a:rPr lang="ja-JP" altLang="en-US" sz="2000" b="1" kern="0" spc="300" dirty="0">
                <a:ln w="12700">
                  <a:noFill/>
                  <a:prstDash val="solid"/>
                </a:ln>
                <a:solidFill>
                  <a:schemeClr val="bg1"/>
                </a:solidFill>
                <a:latin typeface="+mn-ea"/>
                <a:ea typeface="+mn-ea"/>
              </a:rPr>
              <a:t>の</a:t>
            </a:r>
            <a:r>
              <a:rPr lang="ja-JP" altLang="en-US" sz="2800" b="1" kern="0" spc="300" dirty="0">
                <a:ln w="12700">
                  <a:noFill/>
                  <a:prstDash val="solid"/>
                </a:ln>
                <a:solidFill>
                  <a:schemeClr val="bg1"/>
                </a:solidFill>
                <a:latin typeface="+mn-ea"/>
                <a:ea typeface="+mn-ea"/>
              </a:rPr>
              <a:t>一部助成</a:t>
            </a:r>
            <a:r>
              <a:rPr lang="ja-JP" altLang="en-US" sz="2000" b="1" kern="0" spc="300" dirty="0">
                <a:ln w="12700">
                  <a:noFill/>
                  <a:prstDash val="solid"/>
                </a:ln>
                <a:solidFill>
                  <a:schemeClr val="bg1"/>
                </a:solidFill>
                <a:latin typeface="+mn-ea"/>
                <a:ea typeface="+mn-ea"/>
              </a:rPr>
              <a:t>をします</a:t>
            </a:r>
            <a:endParaRPr lang="en-US" altLang="ja-JP" sz="3600" b="1" kern="0" spc="300" dirty="0">
              <a:ln w="12700">
                <a:noFill/>
                <a:prstDash val="solid"/>
              </a:ln>
              <a:solidFill>
                <a:schemeClr val="bg1"/>
              </a:solidFill>
              <a:latin typeface="+mn-ea"/>
              <a:ea typeface="+mn-ea"/>
            </a:endParaRPr>
          </a:p>
        </p:txBody>
      </p:sp>
      <p:sp>
        <p:nvSpPr>
          <p:cNvPr id="4100" name="Rectangle 27"/>
          <p:cNvSpPr>
            <a:spLocks noChangeArrowheads="1"/>
          </p:cNvSpPr>
          <p:nvPr/>
        </p:nvSpPr>
        <p:spPr bwMode="auto">
          <a:xfrm>
            <a:off x="0" y="1588"/>
            <a:ext cx="6858000" cy="990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ja-JP" altLang="en-US" sz="1500">
              <a:latin typeface="Times New Roman" panose="02020603050405020304" pitchFamily="18" charset="0"/>
            </a:endParaRPr>
          </a:p>
        </p:txBody>
      </p:sp>
      <p:sp>
        <p:nvSpPr>
          <p:cNvPr id="4101" name="Text Box 10"/>
          <p:cNvSpPr txBox="1">
            <a:spLocks noChangeArrowheads="1"/>
          </p:cNvSpPr>
          <p:nvPr/>
        </p:nvSpPr>
        <p:spPr bwMode="auto">
          <a:xfrm>
            <a:off x="231944" y="1594346"/>
            <a:ext cx="6437435" cy="19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101" tIns="28050" rIns="56101" bIns="28050">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800"/>
              </a:lnSpc>
              <a:spcBef>
                <a:spcPct val="50000"/>
              </a:spcBef>
              <a:buFontTx/>
              <a:buNone/>
            </a:pPr>
            <a:r>
              <a:rPr lang="ja-JP" altLang="en-US" sz="1300" dirty="0">
                <a:latin typeface="HGｺﾞｼｯｸE" panose="020B0909000000000000" pitchFamily="49" charset="-128"/>
                <a:ea typeface="HGｺﾞｼｯｸE" panose="020B0909000000000000" pitchFamily="49" charset="-128"/>
              </a:rPr>
              <a:t>　　　　　　　</a:t>
            </a:r>
            <a:r>
              <a:rPr lang="ja-JP" altLang="en-US" sz="1400" dirty="0">
                <a:latin typeface="HGｺﾞｼｯｸE" panose="020B0909000000000000" pitchFamily="49" charset="-128"/>
                <a:ea typeface="HGｺﾞｼｯｸE" panose="020B0909000000000000" pitchFamily="49" charset="-128"/>
              </a:rPr>
              <a:t>検査日及び接種日において山形市に住民票がある方のうち、</a:t>
            </a:r>
            <a:endParaRPr lang="en-US" altLang="ja-JP" sz="1400" dirty="0">
              <a:latin typeface="HGｺﾞｼｯｸE" panose="020B0909000000000000" pitchFamily="49" charset="-128"/>
              <a:ea typeface="HGｺﾞｼｯｸE" panose="020B0909000000000000" pitchFamily="49" charset="-128"/>
            </a:endParaRPr>
          </a:p>
          <a:p>
            <a:pPr eaLnBrk="1" hangingPunct="1">
              <a:lnSpc>
                <a:spcPts val="800"/>
              </a:lnSpc>
              <a:spcBef>
                <a:spcPct val="50000"/>
              </a:spcBef>
              <a:buFontTx/>
              <a:buNone/>
            </a:pPr>
            <a:endParaRPr lang="en-US" altLang="ja-JP" sz="500" dirty="0">
              <a:latin typeface="HGｺﾞｼｯｸE" panose="020B0909000000000000" pitchFamily="49" charset="-128"/>
              <a:ea typeface="HGｺﾞｼｯｸE" panose="020B0909000000000000" pitchFamily="49" charset="-128"/>
            </a:endParaRPr>
          </a:p>
          <a:p>
            <a:pPr eaLnBrk="1" hangingPunct="1">
              <a:spcBef>
                <a:spcPts val="600"/>
              </a:spcBef>
              <a:buFontTx/>
              <a:buNone/>
            </a:pPr>
            <a:r>
              <a:rPr lang="ja-JP" altLang="en-US" sz="1400" dirty="0">
                <a:latin typeface="HGｺﾞｼｯｸE" panose="020B0909000000000000" pitchFamily="49" charset="-128"/>
                <a:ea typeface="HGｺﾞｼｯｸE" panose="020B0909000000000000" pitchFamily="49" charset="-128"/>
              </a:rPr>
              <a:t> ① </a:t>
            </a:r>
            <a:r>
              <a:rPr lang="ja-JP" altLang="en-US" sz="1400" dirty="0">
                <a:solidFill>
                  <a:srgbClr val="FF0000"/>
                </a:solidFill>
                <a:latin typeface="HGｺﾞｼｯｸE" panose="020B0909000000000000" pitchFamily="49" charset="-128"/>
                <a:ea typeface="HGｺﾞｼｯｸE" panose="020B0909000000000000" pitchFamily="49" charset="-128"/>
              </a:rPr>
              <a:t>妊娠を希望する昭和５０年４月２日～平成７年４月１日生まれの女性</a:t>
            </a:r>
            <a:endParaRPr lang="en-US" altLang="ja-JP" sz="1400" dirty="0">
              <a:solidFill>
                <a:srgbClr val="FF0000"/>
              </a:solidFill>
              <a:latin typeface="HGｺﾞｼｯｸE" panose="020B0909000000000000" pitchFamily="49" charset="-128"/>
              <a:ea typeface="HGｺﾞｼｯｸE" panose="020B0909000000000000" pitchFamily="49" charset="-128"/>
            </a:endParaRPr>
          </a:p>
          <a:p>
            <a:pPr eaLnBrk="1" hangingPunct="1">
              <a:spcBef>
                <a:spcPts val="600"/>
              </a:spcBef>
              <a:buFontTx/>
              <a:buNone/>
            </a:pPr>
            <a:r>
              <a:rPr lang="ja-JP" altLang="en-US" sz="1400" dirty="0">
                <a:latin typeface="HGｺﾞｼｯｸE" panose="020B0909000000000000" pitchFamily="49" charset="-128"/>
                <a:ea typeface="HGｺﾞｼｯｸE" panose="020B0909000000000000" pitchFamily="49" charset="-128"/>
              </a:rPr>
              <a:t> ② </a:t>
            </a:r>
            <a:r>
              <a:rPr lang="ja-JP" altLang="en-US" sz="1400" dirty="0">
                <a:solidFill>
                  <a:srgbClr val="FF0000"/>
                </a:solidFill>
                <a:latin typeface="HGｺﾞｼｯｸE" panose="020B0909000000000000" pitchFamily="49" charset="-128"/>
                <a:ea typeface="HGｺﾞｼｯｸE" panose="020B0909000000000000" pitchFamily="49" charset="-128"/>
              </a:rPr>
              <a:t>上記対象者①の女性</a:t>
            </a:r>
            <a:r>
              <a:rPr lang="ja-JP" altLang="en-US" sz="1200" dirty="0">
                <a:latin typeface="HGｺﾞｼｯｸE" panose="020B0909000000000000" pitchFamily="49" charset="-128"/>
                <a:ea typeface="HGｺﾞｼｯｸE" panose="020B0909000000000000" pitchFamily="49" charset="-128"/>
              </a:rPr>
              <a:t>（ただし、風しん抗体価が十分である方、過去に風</a:t>
            </a:r>
            <a:r>
              <a:rPr lang="ja-JP" altLang="en-US" sz="1200" dirty="0" err="1">
                <a:latin typeface="HGｺﾞｼｯｸE" panose="020B0909000000000000" pitchFamily="49" charset="-128"/>
                <a:ea typeface="HGｺﾞｼｯｸE" panose="020B0909000000000000" pitchFamily="49" charset="-128"/>
              </a:rPr>
              <a:t>しんに</a:t>
            </a:r>
            <a:endParaRPr lang="en-US" altLang="ja-JP" sz="1200" dirty="0">
              <a:latin typeface="HGｺﾞｼｯｸE" panose="020B0909000000000000" pitchFamily="49" charset="-128"/>
              <a:ea typeface="HGｺﾞｼｯｸE" panose="020B0909000000000000" pitchFamily="49" charset="-128"/>
            </a:endParaRPr>
          </a:p>
          <a:p>
            <a:pPr eaLnBrk="1" hangingPunct="1">
              <a:spcBef>
                <a:spcPts val="600"/>
              </a:spcBef>
              <a:buFontTx/>
              <a:buNone/>
            </a:pPr>
            <a:r>
              <a:rPr lang="ja-JP" altLang="en-US" sz="1200" dirty="0">
                <a:latin typeface="HGｺﾞｼｯｸE" panose="020B0909000000000000" pitchFamily="49" charset="-128"/>
                <a:ea typeface="HGｺﾞｼｯｸE" panose="020B0909000000000000" pitchFamily="49" charset="-128"/>
              </a:rPr>
              <a:t>　　かかった方及び予防接種を２回実施した方を除く。）</a:t>
            </a:r>
            <a:r>
              <a:rPr lang="ja-JP" altLang="en-US" sz="1400" dirty="0">
                <a:solidFill>
                  <a:srgbClr val="FF0000"/>
                </a:solidFill>
                <a:latin typeface="HGｺﾞｼｯｸE" panose="020B0909000000000000" pitchFamily="49" charset="-128"/>
                <a:ea typeface="HGｺﾞｼｯｸE" panose="020B0909000000000000" pitchFamily="49" charset="-128"/>
              </a:rPr>
              <a:t>の夫</a:t>
            </a:r>
            <a:r>
              <a:rPr lang="en-US" altLang="ja-JP" sz="1400" baseline="30000" dirty="0">
                <a:latin typeface="HGｺﾞｼｯｸE" panose="020B0909000000000000" pitchFamily="49" charset="-128"/>
                <a:ea typeface="HGｺﾞｼｯｸE" panose="020B0909000000000000" pitchFamily="49" charset="-128"/>
              </a:rPr>
              <a:t>※</a:t>
            </a:r>
            <a:r>
              <a:rPr lang="ja-JP" altLang="en-US" sz="1400" dirty="0">
                <a:solidFill>
                  <a:srgbClr val="FF0000"/>
                </a:solidFill>
                <a:latin typeface="HGｺﾞｼｯｸE" panose="020B0909000000000000" pitchFamily="49" charset="-128"/>
                <a:ea typeface="HGｺﾞｼｯｸE" panose="020B0909000000000000" pitchFamily="49" charset="-128"/>
              </a:rPr>
              <a:t>及び同居家族</a:t>
            </a:r>
            <a:endParaRPr lang="en-US" altLang="ja-JP" sz="1400" dirty="0">
              <a:solidFill>
                <a:srgbClr val="FF0000"/>
              </a:solidFill>
              <a:latin typeface="HGｺﾞｼｯｸE" panose="020B0909000000000000" pitchFamily="49" charset="-128"/>
              <a:ea typeface="HGｺﾞｼｯｸE" panose="020B0909000000000000" pitchFamily="49" charset="-128"/>
            </a:endParaRPr>
          </a:p>
          <a:p>
            <a:pPr eaLnBrk="1" hangingPunct="1">
              <a:spcBef>
                <a:spcPts val="600"/>
              </a:spcBef>
              <a:buFont typeface="Arial" panose="020B0604020202020204" pitchFamily="34" charset="0"/>
              <a:buNone/>
            </a:pPr>
            <a:r>
              <a:rPr lang="ja-JP" altLang="en-US" sz="1400" dirty="0">
                <a:latin typeface="HGｺﾞｼｯｸE" panose="020B0909000000000000" pitchFamily="49" charset="-128"/>
                <a:ea typeface="HGｺﾞｼｯｸE" panose="020B0909000000000000" pitchFamily="49" charset="-128"/>
              </a:rPr>
              <a:t> ③ </a:t>
            </a:r>
            <a:r>
              <a:rPr lang="ja-JP" altLang="en-US" sz="1400" dirty="0">
                <a:solidFill>
                  <a:srgbClr val="FF0000"/>
                </a:solidFill>
                <a:latin typeface="HGｺﾞｼｯｸE" panose="020B0909000000000000" pitchFamily="49" charset="-128"/>
                <a:ea typeface="HGｺﾞｼｯｸE" panose="020B0909000000000000" pitchFamily="49" charset="-128"/>
              </a:rPr>
              <a:t>風しん</a:t>
            </a:r>
            <a:r>
              <a:rPr lang="ja-JP" altLang="en-US" sz="1400" dirty="0" err="1">
                <a:solidFill>
                  <a:srgbClr val="FF0000"/>
                </a:solidFill>
                <a:latin typeface="HGｺﾞｼｯｸE" panose="020B0909000000000000" pitchFamily="49" charset="-128"/>
                <a:ea typeface="HGｺﾞｼｯｸE" panose="020B0909000000000000" pitchFamily="49" charset="-128"/>
              </a:rPr>
              <a:t>の</a:t>
            </a:r>
            <a:r>
              <a:rPr lang="ja-JP" altLang="en-US" sz="1400" dirty="0">
                <a:solidFill>
                  <a:srgbClr val="FF0000"/>
                </a:solidFill>
                <a:latin typeface="HGｺﾞｼｯｸE" panose="020B0909000000000000" pitchFamily="49" charset="-128"/>
                <a:ea typeface="HGｺﾞｼｯｸE" panose="020B0909000000000000" pitchFamily="49" charset="-128"/>
              </a:rPr>
              <a:t>抗体価が不十分な妊婦</a:t>
            </a:r>
            <a:r>
              <a:rPr lang="ja-JP" altLang="en-US" sz="1200" dirty="0">
                <a:latin typeface="HGｺﾞｼｯｸE" panose="020B0909000000000000" pitchFamily="49" charset="-128"/>
                <a:ea typeface="HGｺﾞｼｯｸE" panose="020B0909000000000000" pitchFamily="49" charset="-128"/>
              </a:rPr>
              <a:t>（妊婦健診結果判明前の者を含む）</a:t>
            </a:r>
            <a:r>
              <a:rPr lang="ja-JP" altLang="en-US" sz="1400" dirty="0">
                <a:solidFill>
                  <a:srgbClr val="FF0000"/>
                </a:solidFill>
                <a:latin typeface="HGｺﾞｼｯｸE" panose="020B0909000000000000" pitchFamily="49" charset="-128"/>
                <a:ea typeface="HGｺﾞｼｯｸE" panose="020B0909000000000000" pitchFamily="49" charset="-128"/>
              </a:rPr>
              <a:t>の夫</a:t>
            </a:r>
            <a:r>
              <a:rPr lang="en-US" altLang="ja-JP" sz="1400" baseline="30000" dirty="0">
                <a:latin typeface="HGｺﾞｼｯｸE" panose="020B0909000000000000" pitchFamily="49" charset="-128"/>
                <a:ea typeface="HGｺﾞｼｯｸE" panose="020B0909000000000000" pitchFamily="49" charset="-128"/>
              </a:rPr>
              <a:t>※</a:t>
            </a:r>
            <a:r>
              <a:rPr lang="ja-JP" altLang="en-US" sz="1400" dirty="0">
                <a:solidFill>
                  <a:srgbClr val="FF0000"/>
                </a:solidFill>
                <a:latin typeface="HGｺﾞｼｯｸE" panose="020B0909000000000000" pitchFamily="49" charset="-128"/>
                <a:ea typeface="HGｺﾞｼｯｸE" panose="020B0909000000000000" pitchFamily="49" charset="-128"/>
              </a:rPr>
              <a:t>及び</a:t>
            </a:r>
            <a:endParaRPr lang="en-US" altLang="ja-JP" sz="1400" dirty="0">
              <a:solidFill>
                <a:srgbClr val="FF0000"/>
              </a:solidFill>
              <a:latin typeface="HGｺﾞｼｯｸE" panose="020B0909000000000000" pitchFamily="49" charset="-128"/>
              <a:ea typeface="HGｺﾞｼｯｸE" panose="020B0909000000000000" pitchFamily="49" charset="-128"/>
            </a:endParaRPr>
          </a:p>
          <a:p>
            <a:pPr eaLnBrk="1" hangingPunct="1">
              <a:spcBef>
                <a:spcPts val="600"/>
              </a:spcBef>
              <a:buFont typeface="Arial" panose="020B0604020202020204" pitchFamily="34" charset="0"/>
              <a:buNone/>
            </a:pPr>
            <a:r>
              <a:rPr lang="ja-JP" altLang="en-US" sz="1400" dirty="0">
                <a:solidFill>
                  <a:srgbClr val="FF0000"/>
                </a:solidFill>
                <a:latin typeface="HGｺﾞｼｯｸE" panose="020B0909000000000000" pitchFamily="49" charset="-128"/>
                <a:ea typeface="HGｺﾞｼｯｸE" panose="020B0909000000000000" pitchFamily="49" charset="-128"/>
              </a:rPr>
              <a:t>　　同居家族</a:t>
            </a:r>
            <a:endParaRPr lang="en-US" altLang="ja-JP" sz="1400" dirty="0">
              <a:solidFill>
                <a:srgbClr val="FF0000"/>
              </a:solidFill>
              <a:latin typeface="HGｺﾞｼｯｸE" panose="020B0909000000000000" pitchFamily="49" charset="-128"/>
              <a:ea typeface="HGｺﾞｼｯｸE" panose="020B0909000000000000" pitchFamily="49" charset="-128"/>
            </a:endParaRPr>
          </a:p>
          <a:p>
            <a:pPr algn="r" eaLnBrk="1" hangingPunct="1">
              <a:spcBef>
                <a:spcPts val="600"/>
              </a:spcBef>
              <a:buFont typeface="Arial" panose="020B0604020202020204" pitchFamily="34" charset="0"/>
              <a:buNone/>
            </a:pPr>
            <a:r>
              <a:rPr lang="en-US" altLang="ja-JP" sz="900" dirty="0">
                <a:latin typeface="HGｺﾞｼｯｸE" panose="020B0909000000000000" pitchFamily="49" charset="-128"/>
                <a:ea typeface="HGｺﾞｼｯｸE" panose="020B0909000000000000" pitchFamily="49" charset="-128"/>
              </a:rPr>
              <a:t>※</a:t>
            </a:r>
            <a:r>
              <a:rPr lang="ja-JP" altLang="en-US" sz="900" dirty="0">
                <a:latin typeface="HGｺﾞｼｯｸE" panose="020B0909000000000000" pitchFamily="49" charset="-128"/>
                <a:ea typeface="HGｺﾞｼｯｸE" panose="020B0909000000000000" pitchFamily="49" charset="-128"/>
              </a:rPr>
              <a:t>婚姻関係は問いません。</a:t>
            </a:r>
            <a:endParaRPr lang="en-US" altLang="ja-JP" sz="900" dirty="0">
              <a:latin typeface="HGｺﾞｼｯｸE" panose="020B0909000000000000" pitchFamily="49" charset="-128"/>
              <a:ea typeface="HGｺﾞｼｯｸE" panose="020B0909000000000000" pitchFamily="49" charset="-128"/>
            </a:endParaRPr>
          </a:p>
        </p:txBody>
      </p:sp>
      <p:sp>
        <p:nvSpPr>
          <p:cNvPr id="4103" name="Text Box 10"/>
          <p:cNvSpPr txBox="1">
            <a:spLocks noChangeArrowheads="1"/>
          </p:cNvSpPr>
          <p:nvPr/>
        </p:nvSpPr>
        <p:spPr bwMode="auto">
          <a:xfrm>
            <a:off x="68778" y="3536179"/>
            <a:ext cx="6600601" cy="272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101" tIns="28050" rIns="56101" bIns="28050">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ts val="0"/>
              </a:spcBef>
              <a:buFontTx/>
              <a:buNone/>
              <a:defRPr/>
            </a:pPr>
            <a:r>
              <a:rPr lang="en-US" altLang="ja-JP" sz="1400" kern="0" dirty="0">
                <a:solidFill>
                  <a:srgbClr val="FF0000"/>
                </a:solidFill>
                <a:latin typeface="HGｺﾞｼｯｸE" panose="020B0909000000000000" pitchFamily="49" charset="-128"/>
                <a:ea typeface="HGｺﾞｼｯｸE" panose="020B0909000000000000" pitchFamily="49" charset="-128"/>
              </a:rPr>
              <a:t>※ </a:t>
            </a:r>
            <a:r>
              <a:rPr lang="ja-JP" altLang="en-US" sz="1400" kern="0" dirty="0">
                <a:solidFill>
                  <a:srgbClr val="FF0000"/>
                </a:solidFill>
                <a:latin typeface="HGｺﾞｼｯｸE" panose="020B0909000000000000" pitchFamily="49" charset="-128"/>
                <a:ea typeface="HGｺﾞｼｯｸE" panose="020B0909000000000000" pitchFamily="49" charset="-128"/>
              </a:rPr>
              <a:t>ただし、次の方は対象となりませんのでご注意ください。</a:t>
            </a:r>
            <a:endParaRPr lang="en-US" altLang="ja-JP" sz="1400" kern="0" dirty="0">
              <a:solidFill>
                <a:srgbClr val="FF0000"/>
              </a:solidFill>
              <a:latin typeface="HGｺﾞｼｯｸE" panose="020B0909000000000000" pitchFamily="49" charset="-128"/>
              <a:ea typeface="HGｺﾞｼｯｸE" panose="020B0909000000000000" pitchFamily="49" charset="-128"/>
            </a:endParaRPr>
          </a:p>
        </p:txBody>
      </p:sp>
      <p:sp>
        <p:nvSpPr>
          <p:cNvPr id="5" name="Text Box 35"/>
          <p:cNvSpPr txBox="1">
            <a:spLocks noChangeArrowheads="1"/>
          </p:cNvSpPr>
          <p:nvPr/>
        </p:nvSpPr>
        <p:spPr bwMode="auto">
          <a:xfrm>
            <a:off x="149512" y="6826735"/>
            <a:ext cx="1120775" cy="307777"/>
          </a:xfrm>
          <a:prstGeom prst="rect">
            <a:avLst/>
          </a:prstGeom>
          <a:solidFill>
            <a:schemeClr val="accent4">
              <a:lumMod val="60000"/>
              <a:lumOff val="40000"/>
            </a:schemeClr>
          </a:solidFill>
          <a:ln>
            <a:noFill/>
          </a:ln>
        </p:spPr>
        <p:txBody>
          <a:bodyPr anchor="ctr">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dist" eaLnBrk="1" hangingPunct="1">
              <a:spcBef>
                <a:spcPct val="50000"/>
              </a:spcBef>
              <a:buFontTx/>
              <a:buNone/>
            </a:pPr>
            <a:r>
              <a:rPr lang="ja-JP" altLang="en-US" sz="1400" dirty="0">
                <a:latin typeface="Times New Roman" panose="02020603050405020304" pitchFamily="18" charset="0"/>
                <a:ea typeface="HGS創英角ｺﾞｼｯｸUB" panose="020B0900000000000000" pitchFamily="50" charset="-128"/>
              </a:rPr>
              <a:t>助成期間</a:t>
            </a:r>
          </a:p>
        </p:txBody>
      </p:sp>
      <p:sp>
        <p:nvSpPr>
          <p:cNvPr id="4104" name="Text Box 10"/>
          <p:cNvSpPr txBox="1">
            <a:spLocks noChangeArrowheads="1"/>
          </p:cNvSpPr>
          <p:nvPr/>
        </p:nvSpPr>
        <p:spPr bwMode="auto">
          <a:xfrm>
            <a:off x="1286264" y="6736189"/>
            <a:ext cx="5447837" cy="549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6101" tIns="28050" rIns="56101" bIns="28050">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0"/>
              </a:spcBef>
              <a:buFontTx/>
              <a:buNone/>
            </a:pPr>
            <a:r>
              <a:rPr lang="ja-JP" altLang="en-US" sz="1800" dirty="0">
                <a:latin typeface="HGｺﾞｼｯｸE" panose="020B0909000000000000" pitchFamily="49" charset="-128"/>
                <a:ea typeface="HGｺﾞｼｯｸE" panose="020B0909000000000000" pitchFamily="49" charset="-128"/>
              </a:rPr>
              <a:t>令和７年４月１日から令和８年３月３１日まで</a:t>
            </a:r>
            <a:endParaRPr lang="en-US" altLang="ja-JP" sz="1800" dirty="0">
              <a:latin typeface="HGｺﾞｼｯｸE" panose="020B0909000000000000" pitchFamily="49" charset="-128"/>
              <a:ea typeface="HGｺﾞｼｯｸE" panose="020B0909000000000000" pitchFamily="49" charset="-128"/>
            </a:endParaRPr>
          </a:p>
          <a:p>
            <a:pPr eaLnBrk="1" hangingPunct="1">
              <a:spcBef>
                <a:spcPts val="0"/>
              </a:spcBef>
              <a:buFontTx/>
              <a:buNone/>
            </a:pPr>
            <a:r>
              <a:rPr lang="ja-JP" altLang="en-US" sz="1400" dirty="0">
                <a:latin typeface="HGｺﾞｼｯｸE" panose="020B0909000000000000" pitchFamily="49" charset="-128"/>
                <a:ea typeface="HGｺﾞｼｯｸE" panose="020B0909000000000000" pitchFamily="49" charset="-128"/>
              </a:rPr>
              <a:t>（助成回数は、抗体検査・予防接種いずれも一人１回です。）　</a:t>
            </a:r>
          </a:p>
        </p:txBody>
      </p:sp>
      <p:sp>
        <p:nvSpPr>
          <p:cNvPr id="2" name="正方形/長方形 1"/>
          <p:cNvSpPr/>
          <p:nvPr/>
        </p:nvSpPr>
        <p:spPr>
          <a:xfrm>
            <a:off x="5373688" y="9705975"/>
            <a:ext cx="1223962" cy="142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6" name="正方形/長方形 5"/>
          <p:cNvSpPr/>
          <p:nvPr/>
        </p:nvSpPr>
        <p:spPr>
          <a:xfrm>
            <a:off x="5418957" y="0"/>
            <a:ext cx="1323156" cy="274641"/>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spc="300" dirty="0">
                <a:solidFill>
                  <a:schemeClr val="tx1"/>
                </a:solidFill>
                <a:latin typeface="HGP創英角ｺﾞｼｯｸUB" panose="020B0900000000000000" pitchFamily="50" charset="-128"/>
                <a:ea typeface="HGP創英角ｺﾞｼｯｸUB" panose="020B0900000000000000" pitchFamily="50" charset="-128"/>
              </a:rPr>
              <a:t>令和７年度</a:t>
            </a:r>
          </a:p>
        </p:txBody>
      </p:sp>
      <p:sp>
        <p:nvSpPr>
          <p:cNvPr id="12" name="テキスト ボックス 11"/>
          <p:cNvSpPr txBox="1"/>
          <p:nvPr/>
        </p:nvSpPr>
        <p:spPr>
          <a:xfrm>
            <a:off x="1322842" y="7385815"/>
            <a:ext cx="5411259" cy="2277547"/>
          </a:xfrm>
          <a:prstGeom prst="rect">
            <a:avLst/>
          </a:prstGeom>
          <a:noFill/>
        </p:spPr>
        <p:txBody>
          <a:bodyPr wrap="square">
            <a:spAutoFit/>
          </a:bodyPr>
          <a:lstStyle/>
          <a:p>
            <a:pPr eaLnBrk="1" hangingPunct="1">
              <a:defRPr/>
            </a:pPr>
            <a:r>
              <a:rPr lang="ja-JP" altLang="en-US" sz="1400" dirty="0">
                <a:latin typeface="HGｺﾞｼｯｸE" panose="020B0909000000000000" pitchFamily="49" charset="-128"/>
                <a:ea typeface="HGｺﾞｼｯｸE" panose="020B0909000000000000" pitchFamily="49" charset="-128"/>
              </a:rPr>
              <a:t>抗体検査費用　　</a:t>
            </a:r>
            <a:r>
              <a:rPr lang="ja-JP" altLang="en-US" sz="1400" b="1" dirty="0">
                <a:solidFill>
                  <a:srgbClr val="FF0000"/>
                </a:solidFill>
                <a:latin typeface="HGｺﾞｼｯｸE" panose="020B0909000000000000" pitchFamily="49" charset="-128"/>
                <a:ea typeface="HGｺﾞｼｯｸE" panose="020B0909000000000000" pitchFamily="49" charset="-128"/>
              </a:rPr>
              <a:t>全額</a:t>
            </a:r>
            <a:endParaRPr lang="en-US" altLang="ja-JP" sz="1400" b="1" dirty="0">
              <a:solidFill>
                <a:srgbClr val="FF0000"/>
              </a:solidFill>
              <a:latin typeface="HGｺﾞｼｯｸE" panose="020B0909000000000000" pitchFamily="49" charset="-128"/>
              <a:ea typeface="HGｺﾞｼｯｸE" panose="020B0909000000000000" pitchFamily="49" charset="-128"/>
            </a:endParaRPr>
          </a:p>
          <a:p>
            <a:pPr eaLnBrk="1" hangingPunct="1">
              <a:defRPr/>
            </a:pPr>
            <a:r>
              <a:rPr lang="ja-JP" altLang="en-US" sz="1400" dirty="0">
                <a:latin typeface="HGｺﾞｼｯｸE" panose="020B0909000000000000" pitchFamily="49" charset="-128"/>
                <a:ea typeface="HGｺﾞｼｯｸE" panose="020B0909000000000000" pitchFamily="49" charset="-128"/>
              </a:rPr>
              <a:t>予防接種費用　　麻しん風しん混合予防接種　</a:t>
            </a:r>
            <a:r>
              <a:rPr lang="ja-JP" altLang="en-US" sz="1400" b="1" dirty="0">
                <a:solidFill>
                  <a:srgbClr val="FF0000"/>
                </a:solidFill>
                <a:latin typeface="HGｺﾞｼｯｸE" panose="020B0909000000000000" pitchFamily="49" charset="-128"/>
                <a:ea typeface="HGｺﾞｼｯｸE" panose="020B0909000000000000" pitchFamily="49" charset="-128"/>
              </a:rPr>
              <a:t>６</a:t>
            </a:r>
            <a:r>
              <a:rPr lang="en-US" altLang="ja-JP" sz="1400" b="1" dirty="0">
                <a:solidFill>
                  <a:srgbClr val="FF0000"/>
                </a:solidFill>
                <a:latin typeface="HGｺﾞｼｯｸE" panose="020B0909000000000000" pitchFamily="49" charset="-128"/>
                <a:ea typeface="HGｺﾞｼｯｸE" panose="020B0909000000000000" pitchFamily="49" charset="-128"/>
              </a:rPr>
              <a:t>,</a:t>
            </a:r>
            <a:r>
              <a:rPr lang="ja-JP" altLang="en-US" sz="1400" b="1" dirty="0">
                <a:solidFill>
                  <a:srgbClr val="FF0000"/>
                </a:solidFill>
                <a:latin typeface="HGｺﾞｼｯｸE" panose="020B0909000000000000" pitchFamily="49" charset="-128"/>
                <a:ea typeface="HGｺﾞｼｯｸE" panose="020B0909000000000000" pitchFamily="49" charset="-128"/>
              </a:rPr>
              <a:t>０００円</a:t>
            </a:r>
            <a:endParaRPr lang="en-US" altLang="ja-JP" sz="1400" b="1" dirty="0">
              <a:solidFill>
                <a:srgbClr val="FF0000"/>
              </a:solidFill>
              <a:latin typeface="HGｺﾞｼｯｸE" panose="020B0909000000000000" pitchFamily="49" charset="-128"/>
              <a:ea typeface="HGｺﾞｼｯｸE" panose="020B0909000000000000" pitchFamily="49" charset="-128"/>
            </a:endParaRPr>
          </a:p>
          <a:p>
            <a:pPr eaLnBrk="1" hangingPunct="1">
              <a:defRPr/>
            </a:pPr>
            <a:r>
              <a:rPr lang="ja-JP" altLang="en-US" sz="1400" dirty="0">
                <a:latin typeface="HGｺﾞｼｯｸE" panose="020B0909000000000000" pitchFamily="49" charset="-128"/>
                <a:ea typeface="HGｺﾞｼｯｸE" panose="020B0909000000000000" pitchFamily="49" charset="-128"/>
              </a:rPr>
              <a:t>　　　　　　　　風しん単抗原予防接種　　　</a:t>
            </a:r>
            <a:r>
              <a:rPr lang="ja-JP" altLang="en-US" sz="1400" b="1" dirty="0">
                <a:solidFill>
                  <a:srgbClr val="FF0000"/>
                </a:solidFill>
                <a:latin typeface="HGｺﾞｼｯｸE" panose="020B0909000000000000" pitchFamily="49" charset="-128"/>
                <a:ea typeface="HGｺﾞｼｯｸE" panose="020B0909000000000000" pitchFamily="49" charset="-128"/>
              </a:rPr>
              <a:t>４</a:t>
            </a:r>
            <a:r>
              <a:rPr lang="en-US" altLang="ja-JP" sz="1400" b="1" dirty="0">
                <a:solidFill>
                  <a:srgbClr val="FF0000"/>
                </a:solidFill>
                <a:latin typeface="HGｺﾞｼｯｸE" panose="020B0909000000000000" pitchFamily="49" charset="-128"/>
                <a:ea typeface="HGｺﾞｼｯｸE" panose="020B0909000000000000" pitchFamily="49" charset="-128"/>
              </a:rPr>
              <a:t>,</a:t>
            </a:r>
            <a:r>
              <a:rPr lang="ja-JP" altLang="en-US" sz="1400" b="1" dirty="0">
                <a:solidFill>
                  <a:srgbClr val="FF0000"/>
                </a:solidFill>
                <a:latin typeface="HGｺﾞｼｯｸE" panose="020B0909000000000000" pitchFamily="49" charset="-128"/>
                <a:ea typeface="HGｺﾞｼｯｸE" panose="020B0909000000000000" pitchFamily="49" charset="-128"/>
              </a:rPr>
              <a:t>０００円</a:t>
            </a:r>
            <a:endParaRPr lang="en-US" altLang="ja-JP" sz="1400" dirty="0">
              <a:latin typeface="HGSｺﾞｼｯｸE" panose="020B0900000000000000" pitchFamily="50" charset="-128"/>
              <a:ea typeface="HGSｺﾞｼｯｸE" panose="020B0900000000000000" pitchFamily="50" charset="-128"/>
            </a:endParaRPr>
          </a:p>
          <a:p>
            <a:pPr eaLnBrk="1" hangingPunct="1">
              <a:defRPr/>
            </a:pPr>
            <a:endParaRPr lang="en-US" altLang="ja-JP" sz="1200" dirty="0">
              <a:latin typeface="HGSｺﾞｼｯｸE" panose="020B0900000000000000" pitchFamily="50" charset="-128"/>
              <a:ea typeface="HGSｺﾞｼｯｸE" panose="020B0900000000000000" pitchFamily="50" charset="-128"/>
            </a:endParaRPr>
          </a:p>
          <a:p>
            <a:pPr eaLnBrk="1" hangingPunct="1">
              <a:defRPr/>
            </a:pPr>
            <a:r>
              <a:rPr lang="en-US" altLang="ja-JP" sz="1100" dirty="0">
                <a:solidFill>
                  <a:prstClr val="black"/>
                </a:solidFill>
                <a:latin typeface="HGｺﾞｼｯｸE" panose="020B0909000000000000" pitchFamily="49" charset="-128"/>
                <a:ea typeface="HGｺﾞｼｯｸE" panose="020B0909000000000000" pitchFamily="49" charset="-128"/>
              </a:rPr>
              <a:t>※ </a:t>
            </a:r>
            <a:r>
              <a:rPr lang="ja-JP" altLang="en-US" sz="1100" dirty="0">
                <a:solidFill>
                  <a:prstClr val="black"/>
                </a:solidFill>
                <a:latin typeface="HGｺﾞｼｯｸE" panose="020B0909000000000000" pitchFamily="49" charset="-128"/>
                <a:ea typeface="HGｺﾞｼｯｸE" panose="020B0909000000000000" pitchFamily="49" charset="-128"/>
              </a:rPr>
              <a:t>予防接種費用については、助成額を超えた金額は、自己負担となりますので、</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医療機関にお支払いください。</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なお、接種を受けた方が、山形市へ助成額の申請をする必要はありません。</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en-US" altLang="ja-JP" sz="1100" dirty="0">
                <a:solidFill>
                  <a:prstClr val="black"/>
                </a:solidFill>
                <a:latin typeface="HGｺﾞｼｯｸE" panose="020B0909000000000000" pitchFamily="49" charset="-128"/>
                <a:ea typeface="HGｺﾞｼｯｸE" panose="020B0909000000000000" pitchFamily="49" charset="-128"/>
              </a:rPr>
              <a:t>※ </a:t>
            </a:r>
            <a:r>
              <a:rPr lang="ja-JP" altLang="en-US" sz="1100" dirty="0">
                <a:solidFill>
                  <a:prstClr val="black"/>
                </a:solidFill>
                <a:latin typeface="HGｺﾞｼｯｸE" panose="020B0909000000000000" pitchFamily="49" charset="-128"/>
                <a:ea typeface="HGｺﾞｼｯｸE" panose="020B0909000000000000" pitchFamily="49" charset="-128"/>
              </a:rPr>
              <a:t>ただし、上記対象者で生活保護世帯及び中国残留邦人等支援給付を受けている</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世帯の方は、事前に母子保健課（霞城セントラル３階）での申請が必要です。</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抗体検査または予防接種をした後の無料申請は、受付できませんのでご注意</a:t>
            </a:r>
            <a:endParaRPr lang="en-US" altLang="ja-JP" sz="1100" dirty="0">
              <a:solidFill>
                <a:prstClr val="black"/>
              </a:solidFill>
              <a:latin typeface="HGｺﾞｼｯｸE" panose="020B0909000000000000" pitchFamily="49" charset="-128"/>
              <a:ea typeface="HGｺﾞｼｯｸE" panose="020B0909000000000000" pitchFamily="49" charset="-128"/>
            </a:endParaRPr>
          </a:p>
          <a:p>
            <a:pPr eaLnBrk="1" hangingPunct="1">
              <a:defRPr/>
            </a:pPr>
            <a:r>
              <a:rPr lang="ja-JP" altLang="en-US" sz="1100" dirty="0">
                <a:solidFill>
                  <a:prstClr val="black"/>
                </a:solidFill>
                <a:latin typeface="HGｺﾞｼｯｸE" panose="020B0909000000000000" pitchFamily="49" charset="-128"/>
                <a:ea typeface="HGｺﾞｼｯｸE" panose="020B0909000000000000" pitchFamily="49" charset="-128"/>
              </a:rPr>
              <a:t>　 ください。</a:t>
            </a:r>
          </a:p>
        </p:txBody>
      </p:sp>
      <p:sp>
        <p:nvSpPr>
          <p:cNvPr id="4111" name="正方形/長方形 9"/>
          <p:cNvSpPr>
            <a:spLocks noChangeArrowheads="1"/>
          </p:cNvSpPr>
          <p:nvPr/>
        </p:nvSpPr>
        <p:spPr bwMode="auto">
          <a:xfrm>
            <a:off x="315913" y="1497013"/>
            <a:ext cx="1236662"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en-US" sz="1500">
              <a:latin typeface="Times New Roman" panose="02020603050405020304" pitchFamily="18" charset="0"/>
            </a:endParaRPr>
          </a:p>
        </p:txBody>
      </p:sp>
      <p:sp>
        <p:nvSpPr>
          <p:cNvPr id="4112" name="正方形/長方形 10"/>
          <p:cNvSpPr>
            <a:spLocks noChangeArrowheads="1"/>
          </p:cNvSpPr>
          <p:nvPr/>
        </p:nvSpPr>
        <p:spPr bwMode="auto">
          <a:xfrm>
            <a:off x="157552" y="1455116"/>
            <a:ext cx="1128712" cy="322263"/>
          </a:xfrm>
          <a:prstGeom prst="rect">
            <a:avLst/>
          </a:prstGeom>
          <a:solidFill>
            <a:schemeClr val="accent4">
              <a:lumMod val="60000"/>
              <a:lumOff val="40000"/>
            </a:schemeClr>
          </a:solidFill>
          <a:ln>
            <a:noFill/>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dirty="0">
                <a:latin typeface="HGS創英角ｺﾞｼｯｸUB" panose="020B0900000000000000" pitchFamily="50" charset="-128"/>
                <a:ea typeface="HGS創英角ｺﾞｼｯｸUB" panose="020B0900000000000000" pitchFamily="50" charset="-128"/>
              </a:rPr>
              <a:t>対　象　者</a:t>
            </a:r>
          </a:p>
        </p:txBody>
      </p:sp>
      <p:sp>
        <p:nvSpPr>
          <p:cNvPr id="4115" name="Text Box 35"/>
          <p:cNvSpPr txBox="1">
            <a:spLocks noChangeArrowheads="1"/>
          </p:cNvSpPr>
          <p:nvPr/>
        </p:nvSpPr>
        <p:spPr bwMode="auto">
          <a:xfrm>
            <a:off x="149909" y="7425009"/>
            <a:ext cx="1119188" cy="338554"/>
          </a:xfrm>
          <a:prstGeom prst="rect">
            <a:avLst/>
          </a:prstGeom>
          <a:solidFill>
            <a:schemeClr val="accent4">
              <a:lumMod val="60000"/>
              <a:lumOff val="40000"/>
            </a:schemeClr>
          </a:solidFill>
          <a:ln>
            <a:noFill/>
          </a:ln>
        </p:spPr>
        <p:txBody>
          <a:bodyPr anchor="ctr">
            <a:sp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dist" eaLnBrk="1" hangingPunct="1">
              <a:spcBef>
                <a:spcPct val="50000"/>
              </a:spcBef>
              <a:buFontTx/>
              <a:buNone/>
            </a:pPr>
            <a:r>
              <a:rPr lang="ja-JP" altLang="en-US" sz="1400" dirty="0">
                <a:latin typeface="Times New Roman" panose="02020603050405020304" pitchFamily="18" charset="0"/>
                <a:ea typeface="HGS創英角ｺﾞｼｯｸUB" panose="020B0900000000000000" pitchFamily="50" charset="-128"/>
              </a:rPr>
              <a:t>助成</a:t>
            </a:r>
            <a:r>
              <a:rPr lang="ja-JP" altLang="en-US" sz="1600" dirty="0">
                <a:latin typeface="Times New Roman" panose="02020603050405020304" pitchFamily="18" charset="0"/>
                <a:ea typeface="HGS創英角ｺﾞｼｯｸUB" panose="020B0900000000000000" pitchFamily="50" charset="-128"/>
              </a:rPr>
              <a:t>額</a:t>
            </a:r>
          </a:p>
        </p:txBody>
      </p:sp>
      <p:sp>
        <p:nvSpPr>
          <p:cNvPr id="35" name="テキスト ボックス 34"/>
          <p:cNvSpPr txBox="1"/>
          <p:nvPr/>
        </p:nvSpPr>
        <p:spPr>
          <a:xfrm>
            <a:off x="149993" y="3677"/>
            <a:ext cx="5222875" cy="420688"/>
          </a:xfrm>
          <a:prstGeom prst="rect">
            <a:avLst/>
          </a:prstGeom>
          <a:noFill/>
          <a:ln>
            <a:noFill/>
          </a:ln>
        </p:spPr>
        <p:txBody>
          <a:bodyPr>
            <a:normAutofit fontScale="47500" lnSpcReduction="20000"/>
          </a:bodyPr>
          <a:lstStyle/>
          <a:p>
            <a:pPr eaLnBrk="1" hangingPunct="1">
              <a:defRPr/>
            </a:pPr>
            <a:endParaRPr lang="en-US" altLang="ja-JP" sz="1300" b="1" spc="600" dirty="0">
              <a:solidFill>
                <a:srgbClr val="0000FF"/>
              </a:solidFill>
              <a:latin typeface="HGPｺﾞｼｯｸE" panose="020B0900000000000000" pitchFamily="50" charset="-128"/>
              <a:ea typeface="HGPｺﾞｼｯｸE" panose="020B0900000000000000" pitchFamily="50" charset="-128"/>
            </a:endParaRPr>
          </a:p>
          <a:p>
            <a:pPr eaLnBrk="1" hangingPunct="1">
              <a:defRPr/>
            </a:pPr>
            <a:r>
              <a:rPr lang="ja-JP" altLang="en-US" sz="3700" b="1" spc="100" dirty="0">
                <a:solidFill>
                  <a:srgbClr val="FFFFFF"/>
                </a:solidFill>
                <a:latin typeface="+mj-ea"/>
                <a:ea typeface="+mj-ea"/>
              </a:rPr>
              <a:t>山形市では</a:t>
            </a:r>
            <a:r>
              <a:rPr lang="ja-JP" altLang="en-US" sz="3700" b="1" u="heavy" spc="100" dirty="0">
                <a:solidFill>
                  <a:schemeClr val="bg1"/>
                </a:solidFill>
                <a:uFill>
                  <a:solidFill>
                    <a:srgbClr val="FF99CC"/>
                  </a:solidFill>
                </a:uFill>
                <a:latin typeface="+mj-ea"/>
                <a:ea typeface="+mj-ea"/>
              </a:rPr>
              <a:t>先天性風しん症候群の予防</a:t>
            </a:r>
            <a:r>
              <a:rPr lang="ja-JP" altLang="en-US" sz="3700" b="1" spc="100" dirty="0">
                <a:solidFill>
                  <a:srgbClr val="FFFFFF"/>
                </a:solidFill>
                <a:latin typeface="+mj-ea"/>
                <a:ea typeface="+mj-ea"/>
              </a:rPr>
              <a:t>のために</a:t>
            </a:r>
            <a:endParaRPr lang="ja-JP" altLang="en-US" sz="1300" b="1" spc="100" dirty="0">
              <a:solidFill>
                <a:srgbClr val="FFFFFF"/>
              </a:solidFill>
              <a:latin typeface="+mj-ea"/>
              <a:ea typeface="+mj-ea"/>
            </a:endParaRPr>
          </a:p>
        </p:txBody>
      </p:sp>
      <p:graphicFrame>
        <p:nvGraphicFramePr>
          <p:cNvPr id="10" name="表 9"/>
          <p:cNvGraphicFramePr>
            <a:graphicFrameLocks noGrp="1"/>
          </p:cNvGraphicFramePr>
          <p:nvPr>
            <p:extLst>
              <p:ext uri="{D42A27DB-BD31-4B8C-83A1-F6EECF244321}">
                <p14:modId xmlns:p14="http://schemas.microsoft.com/office/powerpoint/2010/main" val="1197598134"/>
              </p:ext>
            </p:extLst>
          </p:nvPr>
        </p:nvGraphicFramePr>
        <p:xfrm>
          <a:off x="119039" y="3891685"/>
          <a:ext cx="6620302" cy="2804499"/>
        </p:xfrm>
        <a:graphic>
          <a:graphicData uri="http://schemas.openxmlformats.org/drawingml/2006/table">
            <a:tbl>
              <a:tblPr firstRow="1" bandRow="1">
                <a:tableStyleId>{00A15C55-8517-42AA-B614-E9B94910E393}</a:tableStyleId>
              </a:tblPr>
              <a:tblGrid>
                <a:gridCol w="3310151">
                  <a:extLst>
                    <a:ext uri="{9D8B030D-6E8A-4147-A177-3AD203B41FA5}">
                      <a16:colId xmlns:a16="http://schemas.microsoft.com/office/drawing/2014/main" val="333322479"/>
                    </a:ext>
                  </a:extLst>
                </a:gridCol>
                <a:gridCol w="3310151">
                  <a:extLst>
                    <a:ext uri="{9D8B030D-6E8A-4147-A177-3AD203B41FA5}">
                      <a16:colId xmlns:a16="http://schemas.microsoft.com/office/drawing/2014/main" val="2386867370"/>
                    </a:ext>
                  </a:extLst>
                </a:gridCol>
              </a:tblGrid>
              <a:tr h="311611">
                <a:tc>
                  <a:txBody>
                    <a:bodyPr/>
                    <a:lstStyle/>
                    <a:p>
                      <a:pPr algn="ctr"/>
                      <a:r>
                        <a:rPr kumimoji="1" lang="ja-JP" altLang="en-US" sz="1400" b="0" dirty="0">
                          <a:latin typeface="HGｺﾞｼｯｸE" panose="020B0909000000000000" pitchFamily="49" charset="-128"/>
                          <a:ea typeface="HGｺﾞｼｯｸE" panose="020B0909000000000000" pitchFamily="49" charset="-128"/>
                        </a:rPr>
                        <a:t>抗体検査の場合</a:t>
                      </a:r>
                    </a:p>
                  </a:txBody>
                  <a:tcPr anchor="ctr"/>
                </a:tc>
                <a:tc>
                  <a:txBody>
                    <a:bodyPr/>
                    <a:lstStyle/>
                    <a:p>
                      <a:pPr algn="ctr"/>
                      <a:r>
                        <a:rPr kumimoji="1" lang="ja-JP" altLang="en-US" sz="1400" b="0" dirty="0">
                          <a:latin typeface="HGｺﾞｼｯｸE" panose="020B0909000000000000" pitchFamily="49" charset="-128"/>
                          <a:ea typeface="HGｺﾞｼｯｸE" panose="020B0909000000000000" pitchFamily="49" charset="-128"/>
                        </a:rPr>
                        <a:t>予防接種の場合</a:t>
                      </a:r>
                    </a:p>
                  </a:txBody>
                  <a:tcPr anchor="ctr"/>
                </a:tc>
                <a:extLst>
                  <a:ext uri="{0D108BD9-81ED-4DB2-BD59-A6C34878D82A}">
                    <a16:rowId xmlns:a16="http://schemas.microsoft.com/office/drawing/2014/main" val="1620946399"/>
                  </a:ext>
                </a:extLst>
              </a:tr>
              <a:tr h="1132187">
                <a:tc gridSpan="2">
                  <a:txBody>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風</a:t>
                      </a:r>
                      <a:r>
                        <a:rPr kumimoji="1" lang="ja-JP" altLang="en-US" sz="1200" u="none" strike="noStrike" kern="1200" cap="none" spc="0" normalizeH="0" baseline="0" noProof="0" dirty="0" err="1">
                          <a:ln>
                            <a:noFill/>
                          </a:ln>
                          <a:effectLst/>
                          <a:uLnTx/>
                          <a:uFillTx/>
                          <a:latin typeface="HGｺﾞｼｯｸE" panose="020B0909000000000000" pitchFamily="49" charset="-128"/>
                          <a:ea typeface="HGｺﾞｼｯｸE" panose="020B0909000000000000" pitchFamily="49" charset="-128"/>
                        </a:rPr>
                        <a:t>しんにかかった</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ことがある方</a:t>
                      </a:r>
                      <a:endPar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風しん予防接種（麻しん風しん混合</a:t>
                      </a:r>
                      <a:r>
                        <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ＭＲ</a:t>
                      </a:r>
                      <a:r>
                        <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・ＭＭＲを含む）を２回以上受けた方</a:t>
                      </a:r>
                      <a:endPar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風しん</a:t>
                      </a:r>
                      <a:r>
                        <a:rPr kumimoji="1" lang="ja-JP" altLang="en-US" sz="1200" u="none" strike="noStrike" kern="1200" cap="none" spc="0" normalizeH="0" baseline="0" noProof="0" dirty="0" err="1">
                          <a:ln>
                            <a:noFill/>
                          </a:ln>
                          <a:effectLst/>
                          <a:uLnTx/>
                          <a:uFillTx/>
                          <a:latin typeface="HGｺﾞｼｯｸE" panose="020B0909000000000000" pitchFamily="49" charset="-128"/>
                          <a:ea typeface="HGｺﾞｼｯｸE" panose="020B0909000000000000" pitchFamily="49" charset="-128"/>
                        </a:rPr>
                        <a:t>の</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抗体価が十分であることを確認している方</a:t>
                      </a:r>
                      <a:endPar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妊娠中の方（可能性がある方を含む）</a:t>
                      </a:r>
                      <a:endPar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今後、麻しん風しん混合（</a:t>
                      </a:r>
                      <a:r>
                        <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MR</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）１，２期を接種する機会があるお子さん</a:t>
                      </a:r>
                      <a:endParaRPr kumimoji="1" lang="en-US" altLang="ja-JP" sz="18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endParaRPr>
                    </a:p>
                  </a:txBody>
                  <a:tcPr/>
                </a:tc>
                <a:tc hMerge="1">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92310567"/>
                  </a:ext>
                </a:extLst>
              </a:tr>
              <a:tr h="706318">
                <a:tc>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a:t>
                      </a: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過去に風しん抗体検査を受けた方</a:t>
                      </a:r>
                      <a:endParaRPr kumimoji="1" lang="en-US" altLang="ja-JP" sz="1200" u="none" strike="noStrike" kern="1200" cap="none" spc="0" normalizeH="0" baseline="30000" noProof="0" dirty="0">
                        <a:ln>
                          <a:noFill/>
                        </a:ln>
                        <a:effectLst/>
                        <a:uLnTx/>
                        <a:uFillTx/>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a:t>
                      </a: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平成２５年度～令和６年度に山形市</a:t>
                      </a:r>
                      <a:endParaRPr kumimoji="1" lang="en-US" altLang="ja-JP"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　 風しん抗体検査費用の助成を受けた方</a:t>
                      </a:r>
                      <a:endParaRPr kumimoji="1" lang="en-US" altLang="ja-JP" sz="1200" b="0" i="0" u="none" strike="noStrike" kern="1200" cap="none" spc="0" normalizeH="0" baseline="0" noProof="0" dirty="0">
                        <a:ln>
                          <a:noFill/>
                        </a:ln>
                        <a:solidFill>
                          <a:prstClr val="black"/>
                        </a:solidFill>
                        <a:effectLst/>
                        <a:uLnTx/>
                        <a:uFill>
                          <a:solidFill>
                            <a:srgbClr val="FF0000"/>
                          </a:solidFill>
                        </a:uFill>
                        <a:latin typeface="HGｺﾞｼｯｸE" panose="020B0909000000000000" pitchFamily="49" charset="-128"/>
                        <a:ea typeface="HGｺﾞｼｯｸE" panose="020B0909000000000000" pitchFamily="49" charset="-128"/>
                        <a:cs typeface="+mn-cs"/>
                      </a:endParaRPr>
                    </a:p>
                  </a:txBody>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a:t>
                      </a: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平成２５年度～令和６年度に山形市</a:t>
                      </a:r>
                      <a:endParaRPr kumimoji="1" lang="en-US" altLang="ja-JP"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endParaRPr>
                    </a:p>
                    <a:p>
                      <a:pPr marL="0" marR="0" lvl="0" indent="0" algn="l" defTabSz="914400" rtl="0" eaLnBrk="1" fontAlgn="base" latinLnBrk="0" hangingPunct="1">
                        <a:lnSpc>
                          <a:spcPct val="100000"/>
                        </a:lnSpc>
                        <a:spcBef>
                          <a:spcPts val="200"/>
                        </a:spcBef>
                        <a:spcAft>
                          <a:spcPct val="0"/>
                        </a:spcAft>
                        <a:buClrTx/>
                        <a:buSzTx/>
                        <a:buFontTx/>
                        <a:buNone/>
                        <a:tabLst/>
                        <a:defRPr/>
                      </a:pPr>
                      <a:r>
                        <a:rPr kumimoji="1" lang="ja-JP" altLang="en-US" sz="1200" u="none" strike="noStrike" kern="1200" cap="none" spc="0" normalizeH="0" baseline="0" noProof="0" dirty="0">
                          <a:ln>
                            <a:noFill/>
                          </a:ln>
                          <a:effectLst/>
                          <a:uLnTx/>
                          <a:uFill>
                            <a:solidFill>
                              <a:srgbClr val="FF0000"/>
                            </a:solidFill>
                          </a:uFill>
                          <a:latin typeface="HGｺﾞｼｯｸE" panose="020B0909000000000000" pitchFamily="49" charset="-128"/>
                          <a:ea typeface="HGｺﾞｼｯｸE" panose="020B0909000000000000" pitchFamily="49" charset="-128"/>
                        </a:rPr>
                        <a:t>　 風しん予防接種費用の助成を受けた方</a:t>
                      </a:r>
                      <a:endParaRPr kumimoji="1" lang="en-US" altLang="ja-JP" sz="1200" b="0" i="0" u="none" strike="noStrike" kern="1200" cap="none" spc="0" normalizeH="0" baseline="0" noProof="0" dirty="0">
                        <a:ln>
                          <a:noFill/>
                        </a:ln>
                        <a:solidFill>
                          <a:prstClr val="black"/>
                        </a:solidFill>
                        <a:effectLst/>
                        <a:uLnTx/>
                        <a:uFill>
                          <a:solidFill>
                            <a:srgbClr val="FF0000"/>
                          </a:solidFill>
                        </a:uFill>
                        <a:latin typeface="HGｺﾞｼｯｸE" panose="020B0909000000000000" pitchFamily="49" charset="-128"/>
                        <a:ea typeface="HGｺﾞｼｯｸE" panose="020B0909000000000000" pitchFamily="49" charset="-128"/>
                        <a:cs typeface="+mn-cs"/>
                      </a:endParaRPr>
                    </a:p>
                  </a:txBody>
                  <a:tcPr/>
                </a:tc>
                <a:extLst>
                  <a:ext uri="{0D108BD9-81ED-4DB2-BD59-A6C34878D82A}">
                    <a16:rowId xmlns:a16="http://schemas.microsoft.com/office/drawing/2014/main" val="1534424074"/>
                  </a:ext>
                </a:extLst>
              </a:tr>
              <a:tr h="654383">
                <a:tc gridSpan="2">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r>
                        <a:rPr kumimoji="1" lang="en-US" altLang="ja-JP"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 </a:t>
                      </a:r>
                      <a:r>
                        <a:rPr kumimoji="1" lang="ja-JP" altLang="en-US" sz="1200" u="none" strike="noStrike" kern="1200" cap="none" spc="0" normalizeH="0" baseline="0" noProof="0" dirty="0">
                          <a:ln>
                            <a:noFill/>
                          </a:ln>
                          <a:effectLst/>
                          <a:uLnTx/>
                          <a:uFillTx/>
                          <a:latin typeface="HGｺﾞｼｯｸE" panose="020B0909000000000000" pitchFamily="49" charset="-128"/>
                          <a:ea typeface="HGｺﾞｼｯｸE" panose="020B0909000000000000" pitchFamily="49" charset="-128"/>
                        </a:rPr>
                        <a:t>ただし、過去に風しん抗体検査を受け、抗体価が不十分であると判定され、まだ予防接種を受けていない場合は、検査結果がわかるものを持参し申請することで、予防接種のみ一部助成を受けられます。</a:t>
                      </a:r>
                      <a:endParaRPr kumimoji="1" lang="en-US" altLang="ja-JP" sz="12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endParaRPr>
                    </a:p>
                  </a:txBody>
                  <a:tcPr/>
                </a:tc>
                <a:tc hMerge="1">
                  <a:txBody>
                    <a:bodyPr/>
                    <a:lstStyle/>
                    <a:p>
                      <a:pPr marL="0" marR="0" lvl="0" indent="0" algn="l" defTabSz="914400" rtl="0" eaLnBrk="1" fontAlgn="base" latinLnBrk="0" hangingPunct="1">
                        <a:lnSpc>
                          <a:spcPct val="100000"/>
                        </a:lnSpc>
                        <a:spcBef>
                          <a:spcPts val="200"/>
                        </a:spcBef>
                        <a:spcAft>
                          <a:spcPct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2631176784"/>
                  </a:ext>
                </a:extLst>
              </a:tr>
            </a:tbl>
          </a:graphicData>
        </a:graphic>
      </p:graphicFrame>
      <p:sp>
        <p:nvSpPr>
          <p:cNvPr id="47" name="正方形/長方形 46"/>
          <p:cNvSpPr/>
          <p:nvPr/>
        </p:nvSpPr>
        <p:spPr>
          <a:xfrm>
            <a:off x="5372868" y="9567068"/>
            <a:ext cx="1439862" cy="277813"/>
          </a:xfrm>
          <a:prstGeom prst="rect">
            <a:avLst/>
          </a:prstGeom>
          <a:gradFill>
            <a:gsLst>
              <a:gs pos="0">
                <a:srgbClr val="99FF99"/>
              </a:gs>
              <a:gs pos="35000">
                <a:srgbClr val="C9FFC9"/>
              </a:gs>
              <a:gs pos="100000">
                <a:schemeClr val="bg1"/>
              </a:gs>
            </a:gsLst>
            <a:lin ang="16200000" scaled="1"/>
          </a:gradFill>
          <a:ln/>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ja-JP" altLang="en-US" b="1" dirty="0"/>
              <a:t>裏面記載あり</a:t>
            </a:r>
          </a:p>
        </p:txBody>
      </p:sp>
      <p:pic>
        <p:nvPicPr>
          <p:cNvPr id="4" name="図 3"/>
          <p:cNvPicPr>
            <a:picLocks noChangeAspect="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5805264" y="304515"/>
            <a:ext cx="1007466" cy="109624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6"/>
          <p:cNvSpPr>
            <a:spLocks noChangeArrowheads="1"/>
          </p:cNvSpPr>
          <p:nvPr/>
        </p:nvSpPr>
        <p:spPr bwMode="auto">
          <a:xfrm>
            <a:off x="0" y="8697416"/>
            <a:ext cx="6858000" cy="1190966"/>
          </a:xfrm>
          <a:prstGeom prst="rect">
            <a:avLst/>
          </a:prstGeom>
          <a:solidFill>
            <a:srgbClr val="92D050"/>
          </a:solidFill>
          <a:ln w="9525">
            <a:solidFill>
              <a:schemeClr val="bg1"/>
            </a:solidFill>
            <a:miter lim="800000"/>
            <a:headEnd/>
            <a:tailEnd/>
          </a:ln>
        </p:spPr>
        <p:txBody>
          <a:bodyPr wrap="none" lIns="56101" tIns="28050" rIns="56101" bIns="28050" anchor="ct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eaLnBrk="1" hangingPunct="1">
              <a:spcBef>
                <a:spcPct val="0"/>
              </a:spcBef>
              <a:buFontTx/>
              <a:buNone/>
              <a:defRPr/>
            </a:pPr>
            <a:r>
              <a:rPr lang="ja-JP" altLang="en-US" sz="1200" dirty="0">
                <a:latin typeface="HGP創英角ｺﾞｼｯｸUB" panose="020B0900000000000000" pitchFamily="50" charset="-128"/>
                <a:ea typeface="HGP創英角ｺﾞｼｯｸUB" panose="020B0900000000000000" pitchFamily="50" charset="-128"/>
              </a:rPr>
              <a:t>　</a:t>
            </a:r>
            <a:r>
              <a:rPr lang="en-US" altLang="ja-JP" sz="1400"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問い合わせ</a:t>
            </a:r>
            <a:r>
              <a:rPr lang="en-US" altLang="ja-JP" sz="1400"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　</a:t>
            </a:r>
            <a:r>
              <a:rPr lang="zh-TW" altLang="en-US" sz="1400" dirty="0">
                <a:solidFill>
                  <a:schemeClr val="bg1"/>
                </a:solidFill>
                <a:latin typeface="HGP創英角ｺﾞｼｯｸUB" panose="020B0900000000000000" pitchFamily="50" charset="-128"/>
                <a:ea typeface="HGP創英角ｺﾞｼｯｸUB" panose="020B0900000000000000" pitchFamily="50" charset="-128"/>
              </a:rPr>
              <a:t>山形市母子保健課</a:t>
            </a: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（山形市保健所内）</a:t>
            </a:r>
            <a:r>
              <a:rPr lang="zh-TW" altLang="en-US" sz="1400" dirty="0">
                <a:solidFill>
                  <a:schemeClr val="bg1"/>
                </a:solidFill>
                <a:latin typeface="HGP創英角ｺﾞｼｯｸUB" panose="020B0900000000000000" pitchFamily="50" charset="-128"/>
                <a:ea typeface="HGP創英角ｺﾞｼｯｸUB" panose="020B0900000000000000" pitchFamily="50" charset="-128"/>
              </a:rPr>
              <a:t>　</a:t>
            </a:r>
            <a:endParaRPr lang="en-US" altLang="ja-JP" sz="1400" dirty="0">
              <a:solidFill>
                <a:schemeClr val="bg1"/>
              </a:solidFill>
              <a:latin typeface="HGP創英角ｺﾞｼｯｸUB" panose="020B0900000000000000" pitchFamily="50" charset="-128"/>
              <a:ea typeface="HGP創英角ｺﾞｼｯｸUB" panose="020B0900000000000000" pitchFamily="50" charset="-128"/>
            </a:endParaRPr>
          </a:p>
          <a:p>
            <a:pPr algn="just" eaLnBrk="1" hangingPunct="1">
              <a:spcBef>
                <a:spcPct val="0"/>
              </a:spcBef>
              <a:buFontTx/>
              <a:buNone/>
              <a:defRPr/>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sz="1200" dirty="0">
                <a:solidFill>
                  <a:schemeClr val="bg1"/>
                </a:solidFill>
                <a:latin typeface="HGｺﾞｼｯｸM" panose="020B0609000000000000" pitchFamily="49" charset="-128"/>
                <a:ea typeface="HGｺﾞｼｯｸM" panose="020B0609000000000000" pitchFamily="49" charset="-128"/>
              </a:rPr>
              <a:t>　〒</a:t>
            </a:r>
            <a:r>
              <a:rPr lang="en-US" altLang="ja-JP" sz="1200" dirty="0">
                <a:solidFill>
                  <a:schemeClr val="bg1"/>
                </a:solidFill>
                <a:latin typeface="HGｺﾞｼｯｸM" panose="020B0609000000000000" pitchFamily="49" charset="-128"/>
                <a:ea typeface="HGｺﾞｼｯｸM" panose="020B0609000000000000" pitchFamily="49" charset="-128"/>
              </a:rPr>
              <a:t>990-8580</a:t>
            </a:r>
            <a:r>
              <a:rPr lang="ja-JP" altLang="en-US" sz="1200" dirty="0">
                <a:solidFill>
                  <a:schemeClr val="bg1"/>
                </a:solidFill>
                <a:latin typeface="HGｺﾞｼｯｸM" panose="020B0609000000000000" pitchFamily="49" charset="-128"/>
                <a:ea typeface="HGｺﾞｼｯｸM" panose="020B0609000000000000" pitchFamily="49" charset="-128"/>
              </a:rPr>
              <a:t>　山形市城南町１丁目１番１号　霞城セントラル３階</a:t>
            </a:r>
            <a:endParaRPr lang="en-US" altLang="ja-JP" sz="1200" dirty="0">
              <a:solidFill>
                <a:schemeClr val="bg1"/>
              </a:solidFill>
              <a:latin typeface="HGｺﾞｼｯｸM" panose="020B0609000000000000" pitchFamily="49" charset="-128"/>
              <a:ea typeface="HGｺﾞｼｯｸM" panose="020B0609000000000000" pitchFamily="49" charset="-128"/>
            </a:endParaRPr>
          </a:p>
          <a:p>
            <a:pPr algn="just" eaLnBrk="1" hangingPunct="1">
              <a:spcBef>
                <a:spcPct val="0"/>
              </a:spcBef>
              <a:buFontTx/>
              <a:buNone/>
              <a:defRPr/>
            </a:pPr>
            <a:r>
              <a:rPr lang="ja-JP" altLang="en-US" sz="1200" dirty="0">
                <a:solidFill>
                  <a:schemeClr val="bg1"/>
                </a:solidFill>
                <a:latin typeface="HGｺﾞｼｯｸM" panose="020B0609000000000000" pitchFamily="49" charset="-128"/>
                <a:ea typeface="HGｺﾞｼｯｸM" panose="020B0609000000000000" pitchFamily="49" charset="-128"/>
              </a:rPr>
              <a:t>　　　電話　</a:t>
            </a:r>
            <a:r>
              <a:rPr lang="zh-TW" altLang="en-US" sz="1200" dirty="0">
                <a:solidFill>
                  <a:schemeClr val="bg1"/>
                </a:solidFill>
                <a:latin typeface="HGｺﾞｼｯｸM" panose="020B0609000000000000" pitchFamily="49" charset="-128"/>
                <a:ea typeface="HGｺﾞｼｯｸM" panose="020B0609000000000000" pitchFamily="49" charset="-128"/>
              </a:rPr>
              <a:t>０２３</a:t>
            </a:r>
            <a:r>
              <a:rPr lang="ja-JP" altLang="en-US" sz="1200" dirty="0">
                <a:solidFill>
                  <a:schemeClr val="bg1"/>
                </a:solidFill>
                <a:latin typeface="HGｺﾞｼｯｸM" panose="020B0609000000000000" pitchFamily="49" charset="-128"/>
                <a:ea typeface="HGｺﾞｼｯｸM" panose="020B0609000000000000" pitchFamily="49" charset="-128"/>
              </a:rPr>
              <a:t>ー</a:t>
            </a:r>
            <a:r>
              <a:rPr lang="zh-TW" altLang="en-US" sz="1200" dirty="0">
                <a:solidFill>
                  <a:schemeClr val="bg1"/>
                </a:solidFill>
                <a:latin typeface="HGｺﾞｼｯｸM" panose="020B0609000000000000" pitchFamily="49" charset="-128"/>
                <a:ea typeface="HGｺﾞｼｯｸM" panose="020B0609000000000000" pitchFamily="49" charset="-128"/>
              </a:rPr>
              <a:t>６</a:t>
            </a:r>
            <a:r>
              <a:rPr lang="ja-JP" altLang="en-US" sz="1200" dirty="0">
                <a:solidFill>
                  <a:schemeClr val="bg1"/>
                </a:solidFill>
                <a:latin typeface="HGｺﾞｼｯｸM" panose="020B0609000000000000" pitchFamily="49" charset="-128"/>
                <a:ea typeface="HGｺﾞｼｯｸM" panose="020B0609000000000000" pitchFamily="49" charset="-128"/>
              </a:rPr>
              <a:t>４７ー２２８０　　　</a:t>
            </a:r>
            <a:r>
              <a:rPr lang="en-US" altLang="ja-JP" sz="1200" dirty="0">
                <a:solidFill>
                  <a:schemeClr val="bg1"/>
                </a:solidFill>
                <a:latin typeface="HGｺﾞｼｯｸM" panose="020B0609000000000000" pitchFamily="49" charset="-128"/>
                <a:ea typeface="HGｺﾞｼｯｸM" panose="020B0609000000000000" pitchFamily="49" charset="-128"/>
              </a:rPr>
              <a:t>FAX</a:t>
            </a:r>
            <a:r>
              <a:rPr lang="ja-JP" altLang="en-US" sz="1200" dirty="0">
                <a:solidFill>
                  <a:schemeClr val="bg1"/>
                </a:solidFill>
                <a:latin typeface="HGｺﾞｼｯｸM" panose="020B0609000000000000" pitchFamily="49" charset="-128"/>
                <a:ea typeface="HGｺﾞｼｯｸM" panose="020B0609000000000000" pitchFamily="49" charset="-128"/>
              </a:rPr>
              <a:t>　０２３－６４７－２２８１</a:t>
            </a:r>
            <a:endParaRPr lang="en-US" altLang="ja-JP" sz="1200" dirty="0">
              <a:solidFill>
                <a:schemeClr val="bg1"/>
              </a:solidFill>
              <a:latin typeface="HGｺﾞｼｯｸM" panose="020B0609000000000000" pitchFamily="49" charset="-128"/>
              <a:ea typeface="HGｺﾞｼｯｸM" panose="020B0609000000000000" pitchFamily="49" charset="-128"/>
            </a:endParaRPr>
          </a:p>
          <a:p>
            <a:pPr algn="just" eaLnBrk="1" hangingPunct="1">
              <a:spcBef>
                <a:spcPct val="0"/>
              </a:spcBef>
              <a:buFontTx/>
              <a:buNone/>
              <a:defRPr/>
            </a:pPr>
            <a:r>
              <a:rPr lang="ja-JP" altLang="en-US" sz="1200" dirty="0">
                <a:solidFill>
                  <a:schemeClr val="bg1"/>
                </a:solidFill>
                <a:latin typeface="HGｺﾞｼｯｸM" panose="020B0609000000000000" pitchFamily="49" charset="-128"/>
                <a:ea typeface="HGｺﾞｼｯｸM" panose="020B0609000000000000" pitchFamily="49" charset="-128"/>
              </a:rPr>
              <a:t>　　　開庁時間：火曜～日曜日　午前８時３０分～午後５時１５分</a:t>
            </a:r>
            <a:endParaRPr lang="en-US" altLang="zh-TW" sz="1200" dirty="0">
              <a:solidFill>
                <a:schemeClr val="bg1"/>
              </a:solidFill>
              <a:latin typeface="HGｺﾞｼｯｸM" panose="020B0609000000000000" pitchFamily="49" charset="-128"/>
              <a:ea typeface="HGｺﾞｼｯｸM" panose="020B0609000000000000" pitchFamily="49" charset="-128"/>
            </a:endParaRPr>
          </a:p>
          <a:p>
            <a:pPr algn="just" eaLnBrk="1" hangingPunct="1">
              <a:spcBef>
                <a:spcPct val="0"/>
              </a:spcBef>
              <a:buFontTx/>
              <a:buNone/>
              <a:defRPr/>
            </a:pPr>
            <a:r>
              <a:rPr lang="ja-JP" altLang="en-US" sz="1200" dirty="0">
                <a:solidFill>
                  <a:schemeClr val="bg1"/>
                </a:solidFill>
                <a:latin typeface="HGｺﾞｼｯｸM" panose="020B0609000000000000" pitchFamily="49" charset="-128"/>
                <a:ea typeface="HGｺﾞｼｯｸM" panose="020B0609000000000000" pitchFamily="49" charset="-128"/>
              </a:rPr>
              <a:t>　　　閉庁日：月曜日・祝日・年末年始</a:t>
            </a:r>
            <a:r>
              <a:rPr lang="ja-JP" altLang="en-US" sz="900" dirty="0">
                <a:solidFill>
                  <a:schemeClr val="bg1"/>
                </a:solidFill>
                <a:latin typeface="HG丸ｺﾞｼｯｸM-PRO" panose="020F0600000000000000" pitchFamily="50" charset="-128"/>
                <a:ea typeface="HG丸ｺﾞｼｯｸM-PRO" panose="020F0600000000000000" pitchFamily="50" charset="-128"/>
              </a:rPr>
              <a:t>（日曜、月曜が祝日の場合は、火曜日も閉庁。）</a:t>
            </a:r>
            <a:r>
              <a:rPr lang="en-US" altLang="ja-JP" sz="900" dirty="0">
                <a:solidFill>
                  <a:schemeClr val="bg1"/>
                </a:solidFill>
                <a:latin typeface="HG丸ｺﾞｼｯｸM-PRO" panose="020F0600000000000000" pitchFamily="50" charset="-128"/>
                <a:ea typeface="HG丸ｺﾞｼｯｸM-PRO" panose="020F0600000000000000" pitchFamily="50" charset="-128"/>
              </a:rPr>
              <a:t>※</a:t>
            </a:r>
            <a:r>
              <a:rPr lang="ja-JP" altLang="en-US" sz="900" dirty="0">
                <a:solidFill>
                  <a:schemeClr val="bg1"/>
                </a:solidFill>
                <a:latin typeface="HG丸ｺﾞｼｯｸM-PRO" panose="020F0600000000000000" pitchFamily="50" charset="-128"/>
                <a:ea typeface="HG丸ｺﾞｼｯｸM-PRO" panose="020F0600000000000000" pitchFamily="50" charset="-128"/>
              </a:rPr>
              <a:t>閉庁日はこれによらない</a:t>
            </a:r>
            <a:endParaRPr lang="en-US" altLang="ja-JP" sz="900" dirty="0">
              <a:solidFill>
                <a:schemeClr val="bg1"/>
              </a:solidFill>
              <a:latin typeface="HG丸ｺﾞｼｯｸM-PRO" panose="020F0600000000000000" pitchFamily="50" charset="-128"/>
              <a:ea typeface="HG丸ｺﾞｼｯｸM-PRO" panose="020F0600000000000000" pitchFamily="50" charset="-128"/>
            </a:endParaRPr>
          </a:p>
          <a:p>
            <a:pPr algn="just" eaLnBrk="1" hangingPunct="1">
              <a:spcBef>
                <a:spcPct val="0"/>
              </a:spcBef>
              <a:buFontTx/>
              <a:buNone/>
              <a:defRPr/>
            </a:pPr>
            <a:r>
              <a:rPr lang="ja-JP" altLang="en-US" sz="900" dirty="0">
                <a:solidFill>
                  <a:schemeClr val="bg1"/>
                </a:solidFill>
                <a:latin typeface="HG丸ｺﾞｼｯｸM-PRO" panose="020F0600000000000000" pitchFamily="50" charset="-128"/>
                <a:ea typeface="HG丸ｺﾞｼｯｸM-PRO" panose="020F0600000000000000" pitchFamily="50" charset="-128"/>
              </a:rPr>
              <a:t>　　　　　　　　　 場合がありますので、山形市公式ホームページの「母子保健課開庁日カレンダー」のページをご確認ください。</a:t>
            </a:r>
          </a:p>
        </p:txBody>
      </p:sp>
      <p:sp>
        <p:nvSpPr>
          <p:cNvPr id="26" name="テキスト ボックス 2"/>
          <p:cNvSpPr txBox="1">
            <a:spLocks noChangeArrowheads="1"/>
          </p:cNvSpPr>
          <p:nvPr/>
        </p:nvSpPr>
        <p:spPr bwMode="auto">
          <a:xfrm>
            <a:off x="1153240" y="4115292"/>
            <a:ext cx="5594508" cy="1769715"/>
          </a:xfrm>
          <a:prstGeom prst="rect">
            <a:avLst/>
          </a:prstGeom>
          <a:noFill/>
          <a:ln w="28575">
            <a:noFill/>
            <a:miter lim="800000"/>
            <a:headEnd/>
            <a:tailEnd/>
          </a:ln>
        </p:spPr>
        <p:txBody>
          <a:bodyPr wrap="square">
            <a:spAutoFit/>
          </a:bodyPr>
          <a:lstStyle>
            <a:lvl1pPr eaLnBrk="0" hangingPunct="0">
              <a:defRPr kumimoji="1" sz="1500">
                <a:solidFill>
                  <a:schemeClr val="tx1"/>
                </a:solidFill>
                <a:latin typeface="Times New Roman" pitchFamily="18" charset="0"/>
                <a:ea typeface="ＭＳ Ｐゴシック" pitchFamily="50" charset="-128"/>
              </a:defRPr>
            </a:lvl1pPr>
            <a:lvl2pPr marL="742950" indent="-285750" eaLnBrk="0" hangingPunct="0">
              <a:defRPr kumimoji="1" sz="1500">
                <a:solidFill>
                  <a:schemeClr val="tx1"/>
                </a:solidFill>
                <a:latin typeface="Times New Roman" pitchFamily="18" charset="0"/>
                <a:ea typeface="ＭＳ Ｐゴシック" pitchFamily="50" charset="-128"/>
              </a:defRPr>
            </a:lvl2pPr>
            <a:lvl3pPr marL="1143000" indent="-228600" eaLnBrk="0" hangingPunct="0">
              <a:defRPr kumimoji="1" sz="1500">
                <a:solidFill>
                  <a:schemeClr val="tx1"/>
                </a:solidFill>
                <a:latin typeface="Times New Roman" pitchFamily="18" charset="0"/>
                <a:ea typeface="ＭＳ Ｐゴシック" pitchFamily="50" charset="-128"/>
              </a:defRPr>
            </a:lvl3pPr>
            <a:lvl4pPr marL="1600200" indent="-228600" eaLnBrk="0" hangingPunct="0">
              <a:defRPr kumimoji="1" sz="1500">
                <a:solidFill>
                  <a:schemeClr val="tx1"/>
                </a:solidFill>
                <a:latin typeface="Times New Roman" pitchFamily="18" charset="0"/>
                <a:ea typeface="ＭＳ Ｐゴシック" pitchFamily="50" charset="-128"/>
              </a:defRPr>
            </a:lvl4pPr>
            <a:lvl5pPr marL="2057400" indent="-228600" eaLnBrk="0" hangingPunct="0">
              <a:defRPr kumimoji="1" sz="15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9pPr>
          </a:lstStyle>
          <a:p>
            <a:pPr eaLnBrk="1" hangingPunct="1">
              <a:defRPr/>
            </a:pPr>
            <a:r>
              <a:rPr lang="ja-JP" altLang="en-US" sz="1300" dirty="0">
                <a:latin typeface="HGｺﾞｼｯｸE" panose="020B0909000000000000" pitchFamily="49" charset="-128"/>
                <a:ea typeface="HGｺﾞｼｯｸE" panose="020B0909000000000000" pitchFamily="49" charset="-128"/>
              </a:rPr>
              <a:t>・身分証（原本）</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ja-JP" altLang="en-US" sz="1000" dirty="0">
                <a:latin typeface="HGｺﾞｼｯｸE" panose="020B0909000000000000" pitchFamily="49" charset="-128"/>
                <a:ea typeface="HGｺﾞｼｯｸE" panose="020B0909000000000000" pitchFamily="49" charset="-128"/>
              </a:rPr>
              <a:t>（マイナンバーカード、運転免許証等の生年月日、山形市民であることが確認できる書類）</a:t>
            </a:r>
            <a:endParaRPr lang="en-US" altLang="ja-JP" sz="1300" dirty="0">
              <a:latin typeface="HGｺﾞｼｯｸE" pitchFamily="49" charset="-128"/>
              <a:ea typeface="HGｺﾞｼｯｸE" pitchFamily="49" charset="-128"/>
            </a:endParaRPr>
          </a:p>
          <a:p>
            <a:pPr eaLnBrk="1" hangingPunct="1">
              <a:defRPr/>
            </a:pPr>
            <a:endParaRPr lang="en-US" altLang="ja-JP" sz="4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・風しん抗体検査及び予防接種をお受けになるご自身の母子健康手帳</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ja-JP" altLang="en-US" sz="1000" dirty="0">
                <a:latin typeface="HGｺﾞｼｯｸE" panose="020B0909000000000000" pitchFamily="49" charset="-128"/>
                <a:ea typeface="HGｺﾞｼｯｸE" panose="020B0909000000000000" pitchFamily="49" charset="-128"/>
              </a:rPr>
              <a:t>（過去の風しん予防接種履歴を確認させていただくため、お持ちの方は持参してください。）</a:t>
            </a:r>
            <a:endParaRPr lang="en-US" altLang="ja-JP" sz="1000" dirty="0">
              <a:latin typeface="HGｺﾞｼｯｸE" panose="020B0909000000000000" pitchFamily="49" charset="-128"/>
              <a:ea typeface="HGｺﾞｼｯｸE" panose="020B0909000000000000" pitchFamily="49" charset="-128"/>
            </a:endParaRPr>
          </a:p>
          <a:p>
            <a:pPr eaLnBrk="1" hangingPunct="1">
              <a:defRPr/>
            </a:pPr>
            <a:endParaRPr lang="en-US" altLang="ja-JP" sz="4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a:t>
            </a:r>
            <a:r>
              <a:rPr lang="ja-JP" altLang="en-US" sz="1300" dirty="0">
                <a:solidFill>
                  <a:srgbClr val="FF0000"/>
                </a:solidFill>
                <a:latin typeface="HGｺﾞｼｯｸE" panose="020B0909000000000000" pitchFamily="49" charset="-128"/>
                <a:ea typeface="HGｺﾞｼｯｸE" panose="020B0909000000000000" pitchFamily="49" charset="-128"/>
              </a:rPr>
              <a:t>対象者②の場合は、</a:t>
            </a:r>
            <a:r>
              <a:rPr lang="ja-JP" altLang="en-US" sz="1300" dirty="0">
                <a:latin typeface="HGｺﾞｼｯｸE" panose="020B0909000000000000" pitchFamily="49" charset="-128"/>
                <a:ea typeface="HGｺﾞｼｯｸE" panose="020B0909000000000000" pitchFamily="49" charset="-128"/>
              </a:rPr>
              <a:t>ご自分の身分証</a:t>
            </a:r>
            <a:r>
              <a:rPr lang="ja-JP" altLang="en-US" sz="1200" dirty="0">
                <a:latin typeface="HGｺﾞｼｯｸE" panose="020B0909000000000000" pitchFamily="49" charset="-128"/>
                <a:ea typeface="HGｺﾞｼｯｸE" panose="020B0909000000000000" pitchFamily="49" charset="-128"/>
              </a:rPr>
              <a:t>（原本）</a:t>
            </a:r>
            <a:r>
              <a:rPr lang="ja-JP" altLang="en-US" sz="1300" dirty="0">
                <a:latin typeface="HGｺﾞｼｯｸE" panose="020B0909000000000000" pitchFamily="49" charset="-128"/>
                <a:ea typeface="HGｺﾞｼｯｸE" panose="020B0909000000000000" pitchFamily="49" charset="-128"/>
              </a:rPr>
              <a:t>と、事業対象となる女性の身分証</a:t>
            </a:r>
            <a:r>
              <a:rPr lang="ja-JP" altLang="en-US" sz="1200" dirty="0">
                <a:latin typeface="HGｺﾞｼｯｸE" panose="020B0909000000000000" pitchFamily="49" charset="-128"/>
                <a:ea typeface="HGｺﾞｼｯｸE" panose="020B0909000000000000" pitchFamily="49" charset="-128"/>
              </a:rPr>
              <a:t>（原本又は写し）</a:t>
            </a:r>
            <a:endParaRPr lang="en-US" altLang="ja-JP" sz="1200" dirty="0">
              <a:latin typeface="HGｺﾞｼｯｸE" panose="020B0909000000000000" pitchFamily="49" charset="-128"/>
              <a:ea typeface="HGｺﾞｼｯｸE" panose="020B0909000000000000" pitchFamily="49" charset="-128"/>
            </a:endParaRPr>
          </a:p>
          <a:p>
            <a:pPr eaLnBrk="1" hangingPunct="1">
              <a:defRPr/>
            </a:pPr>
            <a:endParaRPr lang="en-US" altLang="ja-JP" sz="4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a:t>
            </a:r>
            <a:r>
              <a:rPr lang="ja-JP" altLang="en-US" sz="1300" dirty="0">
                <a:solidFill>
                  <a:srgbClr val="FF0000"/>
                </a:solidFill>
                <a:latin typeface="HGｺﾞｼｯｸE" panose="020B0909000000000000" pitchFamily="49" charset="-128"/>
                <a:ea typeface="HGｺﾞｼｯｸE" panose="020B0909000000000000" pitchFamily="49" charset="-128"/>
              </a:rPr>
              <a:t>対象者③の場合は、</a:t>
            </a:r>
            <a:r>
              <a:rPr lang="ja-JP" altLang="en-US" sz="1300" dirty="0">
                <a:latin typeface="HGｺﾞｼｯｸE" panose="020B0909000000000000" pitchFamily="49" charset="-128"/>
                <a:ea typeface="HGｺﾞｼｯｸE" panose="020B0909000000000000" pitchFamily="49" charset="-128"/>
              </a:rPr>
              <a:t>ご自分の身分証</a:t>
            </a:r>
            <a:r>
              <a:rPr lang="ja-JP" altLang="en-US" sz="1200" dirty="0">
                <a:latin typeface="HGｺﾞｼｯｸE" panose="020B0909000000000000" pitchFamily="49" charset="-128"/>
                <a:ea typeface="HGｺﾞｼｯｸE" panose="020B0909000000000000" pitchFamily="49" charset="-128"/>
              </a:rPr>
              <a:t>（原本）</a:t>
            </a:r>
            <a:r>
              <a:rPr lang="ja-JP" altLang="en-US" sz="1300" dirty="0">
                <a:latin typeface="HGｺﾞｼｯｸE" panose="020B0909000000000000" pitchFamily="49" charset="-128"/>
                <a:ea typeface="HGｺﾞｼｯｸE" panose="020B0909000000000000" pitchFamily="49" charset="-128"/>
              </a:rPr>
              <a:t>と、妊婦の母子健康手帳</a:t>
            </a:r>
            <a:r>
              <a:rPr lang="ja-JP" altLang="en-US" sz="1200" dirty="0">
                <a:latin typeface="HGｺﾞｼｯｸE" panose="020B0909000000000000" pitchFamily="49" charset="-128"/>
                <a:ea typeface="HGｺﾞｼｯｸE" panose="020B0909000000000000" pitchFamily="49" charset="-128"/>
              </a:rPr>
              <a:t>（原本又は写し）</a:t>
            </a:r>
          </a:p>
        </p:txBody>
      </p:sp>
      <p:grpSp>
        <p:nvGrpSpPr>
          <p:cNvPr id="7" name="グループ化 6"/>
          <p:cNvGrpSpPr/>
          <p:nvPr/>
        </p:nvGrpSpPr>
        <p:grpSpPr>
          <a:xfrm>
            <a:off x="2527422" y="3261678"/>
            <a:ext cx="4152018" cy="998033"/>
            <a:chOff x="1579378" y="8208815"/>
            <a:chExt cx="5088122" cy="1206500"/>
          </a:xfrm>
        </p:grpSpPr>
        <p:cxnSp>
          <p:nvCxnSpPr>
            <p:cNvPr id="8" name="直線矢印コネクタ 7"/>
            <p:cNvCxnSpPr/>
            <p:nvPr/>
          </p:nvCxnSpPr>
          <p:spPr bwMode="auto">
            <a:xfrm>
              <a:off x="2038312" y="8597302"/>
              <a:ext cx="638175"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bwMode="auto">
            <a:xfrm>
              <a:off x="1579378" y="8388202"/>
              <a:ext cx="362980" cy="8572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900" dirty="0">
                  <a:latin typeface="HGｺﾞｼｯｸE" panose="020B0909000000000000" pitchFamily="49" charset="-128"/>
                  <a:ea typeface="HGｺﾞｼｯｸE" panose="020B0909000000000000" pitchFamily="49" charset="-128"/>
                </a:rPr>
                <a:t>各自予約</a:t>
              </a:r>
              <a:endParaRPr lang="en-US" altLang="ja-JP" sz="900" dirty="0">
                <a:latin typeface="HGｺﾞｼｯｸE" panose="020B0909000000000000" pitchFamily="49" charset="-128"/>
                <a:ea typeface="HGｺﾞｼｯｸE" panose="020B0909000000000000" pitchFamily="49" charset="-128"/>
              </a:endParaRPr>
            </a:p>
          </p:txBody>
        </p:sp>
        <p:sp>
          <p:nvSpPr>
            <p:cNvPr id="10" name="正方形/長方形 9"/>
            <p:cNvSpPr/>
            <p:nvPr/>
          </p:nvSpPr>
          <p:spPr bwMode="auto">
            <a:xfrm>
              <a:off x="3768453" y="8308827"/>
              <a:ext cx="287826" cy="77424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900" dirty="0">
                  <a:latin typeface="HGｺﾞｼｯｸE" panose="020B0909000000000000" pitchFamily="49" charset="-128"/>
                  <a:ea typeface="HGｺﾞｼｯｸE" panose="020B0909000000000000" pitchFamily="49" charset="-128"/>
                </a:rPr>
                <a:t>抗体検査</a:t>
              </a:r>
            </a:p>
          </p:txBody>
        </p:sp>
        <p:sp>
          <p:nvSpPr>
            <p:cNvPr id="11" name="正方形/長方形 10"/>
            <p:cNvSpPr/>
            <p:nvPr/>
          </p:nvSpPr>
          <p:spPr bwMode="auto">
            <a:xfrm>
              <a:off x="2737078" y="8261202"/>
              <a:ext cx="340593" cy="11541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900" dirty="0">
                  <a:latin typeface="HGｺﾞｼｯｸE" panose="020B0909000000000000" pitchFamily="49" charset="-128"/>
                  <a:ea typeface="HGｺﾞｼｯｸE" panose="020B0909000000000000" pitchFamily="49" charset="-128"/>
                </a:rPr>
                <a:t>協力医療機関</a:t>
              </a:r>
            </a:p>
          </p:txBody>
        </p:sp>
        <p:cxnSp>
          <p:nvCxnSpPr>
            <p:cNvPr id="12" name="直線矢印コネクタ 11"/>
            <p:cNvCxnSpPr/>
            <p:nvPr/>
          </p:nvCxnSpPr>
          <p:spPr bwMode="auto">
            <a:xfrm>
              <a:off x="3112850" y="8596165"/>
              <a:ext cx="642811"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endCxn id="15" idx="1"/>
            </p:cNvCxnSpPr>
            <p:nvPr/>
          </p:nvCxnSpPr>
          <p:spPr bwMode="auto">
            <a:xfrm flipV="1">
              <a:off x="4085062" y="8385027"/>
              <a:ext cx="471715" cy="22383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bwMode="auto">
            <a:xfrm>
              <a:off x="4097854" y="8599340"/>
              <a:ext cx="442933" cy="3111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bwMode="auto">
            <a:xfrm>
              <a:off x="4556777" y="8208815"/>
              <a:ext cx="796318" cy="352425"/>
            </a:xfrm>
            <a:prstGeom prst="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800" dirty="0">
                  <a:latin typeface="HGｺﾞｼｯｸE" panose="020B0909000000000000" pitchFamily="49" charset="-128"/>
                  <a:ea typeface="HGｺﾞｼｯｸE" panose="020B0909000000000000" pitchFamily="49" charset="-128"/>
                </a:rPr>
                <a:t>抗体価が十分</a:t>
              </a:r>
            </a:p>
          </p:txBody>
        </p:sp>
        <p:sp>
          <p:nvSpPr>
            <p:cNvPr id="16" name="正方形/長方形 15"/>
            <p:cNvSpPr/>
            <p:nvPr/>
          </p:nvSpPr>
          <p:spPr bwMode="auto">
            <a:xfrm>
              <a:off x="4545583" y="8631090"/>
              <a:ext cx="796318" cy="484187"/>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800" dirty="0">
                  <a:latin typeface="HGｺﾞｼｯｸE" panose="020B0909000000000000" pitchFamily="49" charset="-128"/>
                  <a:ea typeface="HGｺﾞｼｯｸE" panose="020B0909000000000000" pitchFamily="49" charset="-128"/>
                </a:rPr>
                <a:t>抗体価が不十分</a:t>
              </a:r>
              <a:r>
                <a:rPr lang="en-US" altLang="ja-JP" sz="800" dirty="0">
                  <a:latin typeface="HGｺﾞｼｯｸE" panose="020B0909000000000000" pitchFamily="49" charset="-128"/>
                  <a:ea typeface="HGｺﾞｼｯｸE" panose="020B0909000000000000" pitchFamily="49" charset="-128"/>
                </a:rPr>
                <a:t>※</a:t>
              </a:r>
            </a:p>
          </p:txBody>
        </p:sp>
        <p:cxnSp>
          <p:nvCxnSpPr>
            <p:cNvPr id="17" name="直線矢印コネクタ 16"/>
            <p:cNvCxnSpPr/>
            <p:nvPr/>
          </p:nvCxnSpPr>
          <p:spPr bwMode="auto">
            <a:xfrm>
              <a:off x="5377080" y="8394552"/>
              <a:ext cx="641213" cy="0"/>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bwMode="auto">
            <a:xfrm>
              <a:off x="5353095" y="8886677"/>
              <a:ext cx="722763"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bwMode="auto">
            <a:xfrm>
              <a:off x="6098244" y="8661252"/>
              <a:ext cx="399758" cy="74295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800" dirty="0">
                  <a:latin typeface="HGｺﾞｼｯｸE" panose="020B0909000000000000" pitchFamily="49" charset="-128"/>
                  <a:ea typeface="HGｺﾞｼｯｸE" panose="020B0909000000000000" pitchFamily="49" charset="-128"/>
                </a:rPr>
                <a:t>予防接種</a:t>
              </a:r>
            </a:p>
          </p:txBody>
        </p:sp>
        <p:sp>
          <p:nvSpPr>
            <p:cNvPr id="20" name="正方形/長方形 19"/>
            <p:cNvSpPr/>
            <p:nvPr/>
          </p:nvSpPr>
          <p:spPr bwMode="auto">
            <a:xfrm>
              <a:off x="5946336" y="8285015"/>
              <a:ext cx="721164" cy="263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700" dirty="0">
                  <a:solidFill>
                    <a:schemeClr val="tx1"/>
                  </a:solidFill>
                  <a:latin typeface="HGｺﾞｼｯｸE" panose="020B0909000000000000" pitchFamily="49" charset="-128"/>
                  <a:ea typeface="HGｺﾞｼｯｸE" panose="020B0909000000000000" pitchFamily="49" charset="-128"/>
                </a:rPr>
                <a:t>予防接種なし</a:t>
              </a:r>
            </a:p>
          </p:txBody>
        </p:sp>
        <p:sp>
          <p:nvSpPr>
            <p:cNvPr id="21" name="正方形/長方形 20"/>
            <p:cNvSpPr/>
            <p:nvPr/>
          </p:nvSpPr>
          <p:spPr bwMode="auto">
            <a:xfrm>
              <a:off x="3077671" y="9236933"/>
              <a:ext cx="3020574" cy="1698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700" dirty="0">
                  <a:solidFill>
                    <a:schemeClr val="tx1"/>
                  </a:solidFill>
                </a:rPr>
                <a:t>既に抗体価が不十分と確認がとれている（記録がある）場合</a:t>
              </a:r>
              <a:endParaRPr lang="ja-JP" altLang="en-US" sz="700" dirty="0"/>
            </a:p>
          </p:txBody>
        </p:sp>
        <p:cxnSp>
          <p:nvCxnSpPr>
            <p:cNvPr id="23" name="直線矢印コネクタ 22"/>
            <p:cNvCxnSpPr/>
            <p:nvPr/>
          </p:nvCxnSpPr>
          <p:spPr>
            <a:xfrm>
              <a:off x="3186769" y="9196647"/>
              <a:ext cx="2911475" cy="0"/>
            </a:xfrm>
            <a:prstGeom prst="straightConnector1">
              <a:avLst/>
            </a:prstGeom>
            <a:ln w="2857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grpSp>
      <p:sp>
        <p:nvSpPr>
          <p:cNvPr id="27" name="テキスト ボックス 4"/>
          <p:cNvSpPr txBox="1">
            <a:spLocks noChangeArrowheads="1"/>
          </p:cNvSpPr>
          <p:nvPr/>
        </p:nvSpPr>
        <p:spPr bwMode="auto">
          <a:xfrm>
            <a:off x="154022" y="5871218"/>
            <a:ext cx="6500813" cy="2793072"/>
          </a:xfrm>
          <a:prstGeom prst="rect">
            <a:avLst/>
          </a:prstGeom>
          <a:noFill/>
          <a:ln w="28575">
            <a:solidFill>
              <a:srgbClr val="99FF99"/>
            </a:solidFill>
          </a:ln>
        </p:spPr>
        <p:txBody>
          <a:bodyPr>
            <a:spAutoFit/>
          </a:bodyPr>
          <a:lstStyle>
            <a:lvl1pPr eaLnBrk="0" hangingPunct="0">
              <a:defRPr kumimoji="1" sz="1500">
                <a:solidFill>
                  <a:schemeClr val="tx1"/>
                </a:solidFill>
                <a:latin typeface="Times New Roman" pitchFamily="18" charset="0"/>
                <a:ea typeface="ＭＳ Ｐゴシック" pitchFamily="50" charset="-128"/>
              </a:defRPr>
            </a:lvl1pPr>
            <a:lvl2pPr marL="742950" indent="-285750" eaLnBrk="0" hangingPunct="0">
              <a:defRPr kumimoji="1" sz="1500">
                <a:solidFill>
                  <a:schemeClr val="tx1"/>
                </a:solidFill>
                <a:latin typeface="Times New Roman" pitchFamily="18" charset="0"/>
                <a:ea typeface="ＭＳ Ｐゴシック" pitchFamily="50" charset="-128"/>
              </a:defRPr>
            </a:lvl2pPr>
            <a:lvl3pPr marL="1143000" indent="-228600" eaLnBrk="0" hangingPunct="0">
              <a:defRPr kumimoji="1" sz="1500">
                <a:solidFill>
                  <a:schemeClr val="tx1"/>
                </a:solidFill>
                <a:latin typeface="Times New Roman" pitchFamily="18" charset="0"/>
                <a:ea typeface="ＭＳ Ｐゴシック" pitchFamily="50" charset="-128"/>
              </a:defRPr>
            </a:lvl3pPr>
            <a:lvl4pPr marL="1600200" indent="-228600" eaLnBrk="0" hangingPunct="0">
              <a:defRPr kumimoji="1" sz="1500">
                <a:solidFill>
                  <a:schemeClr val="tx1"/>
                </a:solidFill>
                <a:latin typeface="Times New Roman" pitchFamily="18" charset="0"/>
                <a:ea typeface="ＭＳ Ｐゴシック" pitchFamily="50" charset="-128"/>
              </a:defRPr>
            </a:lvl4pPr>
            <a:lvl5pPr marL="2057400" indent="-228600" eaLnBrk="0" hangingPunct="0">
              <a:defRPr kumimoji="1" sz="15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9pPr>
          </a:lstStyle>
          <a:p>
            <a:pPr eaLnBrk="1" hangingPunct="1">
              <a:lnSpc>
                <a:spcPct val="150000"/>
              </a:lnSpc>
              <a:defRPr/>
            </a:pPr>
            <a:r>
              <a:rPr lang="ja-JP" altLang="en-US"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Q</a:t>
            </a:r>
            <a:r>
              <a:rPr lang="ja-JP" altLang="en-US"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A</a:t>
            </a:r>
            <a:r>
              <a:rPr lang="ja-JP" altLang="en-US" sz="1200" b="1" spc="6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200" spc="6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Ｑ１　風しんとはどんな病気ですか？また、先天性風しん症候群とはなんですか？</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lnSpc>
                <a:spcPts val="500"/>
              </a:lnSpc>
              <a:defRPr/>
            </a:pP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lnSpc>
                <a:spcPts val="500"/>
              </a:lnSpc>
              <a:defRPr/>
            </a:pP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Ａ１　風しんウイルスの飛沫感染によって発症します。潜伏期間は２～３週間で、主な症状として</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発疹、発熱、リンパ節の腫れが認められます。風しん</a:t>
            </a:r>
            <a:r>
              <a:rPr lang="ja-JP" altLang="en-US" sz="1100" dirty="0" err="1">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症状は、お子さんでは比較的軽いの</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ですが、ごくまれに脳炎、血小板減少性紫斑病などの合併症が発生することがあります。妊</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娠早期の女性が風しんにかかると、難聴、心疾患、白内障などの障害をもった赤ちゃんが生</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まれる可能性があります。これらの障害を先天性風しん症候群と言います。</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Ｑ２　これまで風しん</a:t>
            </a:r>
            <a:r>
              <a:rPr lang="ja-JP" altLang="en-US" sz="1100" dirty="0" err="1">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予防接種を受けたという記録がありません。この場合、予防接種を受ける</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dirty="0" err="1">
                <a:latin typeface="HG丸ｺﾞｼｯｸM-PRO" panose="020F0600000000000000" pitchFamily="50" charset="-128"/>
                <a:ea typeface="HG丸ｺﾞｼｯｸM-PRO" panose="020F0600000000000000" pitchFamily="50" charset="-128"/>
                <a:cs typeface="メイリオ" panose="020B0604030504040204" pitchFamily="50" charset="-128"/>
              </a:rPr>
              <a:t>べきなので</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しょうか？</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lnSpc>
                <a:spcPts val="500"/>
              </a:lnSpc>
              <a:defRPr/>
            </a:pP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Ａ２　予防接種を受けたことが記録で確認されていない場合、男女ともなるべく早く接種すること</a:t>
            </a:r>
          </a:p>
          <a:p>
            <a:pPr eaLnBrk="1" hangingPunct="1">
              <a:defRPr/>
            </a:pP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　　　　をお勧めします。血液検査で十分高い抗体価があることが確認された場合には、この必要は</a:t>
            </a:r>
          </a:p>
          <a:p>
            <a:pPr eaLnBrk="1" hangingPunct="1">
              <a:defRPr/>
            </a:pPr>
            <a:r>
              <a:rPr lang="ja-JP" altLang="en-US" sz="1100">
                <a:latin typeface="HG丸ｺﾞｼｯｸM-PRO" panose="020F0600000000000000" pitchFamily="50" charset="-128"/>
                <a:ea typeface="HG丸ｺﾞｼｯｸM-PRO" panose="020F0600000000000000" pitchFamily="50" charset="-128"/>
                <a:cs typeface="メイリオ" panose="020B0604030504040204" pitchFamily="50" charset="-128"/>
              </a:rPr>
              <a:t>　　　　ありません</a:t>
            </a:r>
            <a:r>
              <a:rPr lang="ja-JP" altLang="en-US" sz="11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defRPr/>
            </a:pPr>
            <a:r>
              <a:rPr lang="ja-JP" altLang="en-US" sz="1200" dirty="0"/>
              <a:t>　　　　　　　　　　　　　　　　　　　　　　　　　　　　　　　　　　　　　　</a:t>
            </a:r>
            <a:r>
              <a:rPr lang="ja-JP" altLang="en-US" sz="900" dirty="0"/>
              <a:t>国立感染症研究所</a:t>
            </a:r>
            <a:r>
              <a:rPr lang="en-US" altLang="ja-JP" sz="900" dirty="0"/>
              <a:t>HP</a:t>
            </a:r>
            <a:r>
              <a:rPr lang="ja-JP" altLang="en-US" sz="900" dirty="0"/>
              <a:t>等より抜粋　山形市作成</a:t>
            </a:r>
          </a:p>
        </p:txBody>
      </p:sp>
      <p:sp>
        <p:nvSpPr>
          <p:cNvPr id="28" name="テキスト ボックス 5"/>
          <p:cNvSpPr txBox="1">
            <a:spLocks noChangeArrowheads="1"/>
          </p:cNvSpPr>
          <p:nvPr/>
        </p:nvSpPr>
        <p:spPr bwMode="auto">
          <a:xfrm>
            <a:off x="1217141" y="1230805"/>
            <a:ext cx="5743252" cy="2003112"/>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1500">
                <a:solidFill>
                  <a:schemeClr val="tx1"/>
                </a:solidFill>
                <a:latin typeface="Times New Roman" pitchFamily="18" charset="0"/>
                <a:ea typeface="ＭＳ Ｐゴシック" pitchFamily="50" charset="-128"/>
              </a:defRPr>
            </a:lvl1pPr>
            <a:lvl2pPr marL="742950" indent="-285750" eaLnBrk="0" hangingPunct="0">
              <a:defRPr kumimoji="1" sz="1500">
                <a:solidFill>
                  <a:schemeClr val="tx1"/>
                </a:solidFill>
                <a:latin typeface="Times New Roman" pitchFamily="18" charset="0"/>
                <a:ea typeface="ＭＳ Ｐゴシック" pitchFamily="50" charset="-128"/>
              </a:defRPr>
            </a:lvl2pPr>
            <a:lvl3pPr marL="1143000" indent="-228600" eaLnBrk="0" hangingPunct="0">
              <a:defRPr kumimoji="1" sz="1500">
                <a:solidFill>
                  <a:schemeClr val="tx1"/>
                </a:solidFill>
                <a:latin typeface="Times New Roman" pitchFamily="18" charset="0"/>
                <a:ea typeface="ＭＳ Ｐゴシック" pitchFamily="50" charset="-128"/>
              </a:defRPr>
            </a:lvl3pPr>
            <a:lvl4pPr marL="1600200" indent="-228600" eaLnBrk="0" hangingPunct="0">
              <a:defRPr kumimoji="1" sz="1500">
                <a:solidFill>
                  <a:schemeClr val="tx1"/>
                </a:solidFill>
                <a:latin typeface="Times New Roman" pitchFamily="18" charset="0"/>
                <a:ea typeface="ＭＳ Ｐゴシック" pitchFamily="50" charset="-128"/>
              </a:defRPr>
            </a:lvl4pPr>
            <a:lvl5pPr marL="2057400" indent="-228600" eaLnBrk="0" hangingPunct="0">
              <a:defRPr kumimoji="1" sz="15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1500">
                <a:solidFill>
                  <a:schemeClr val="tx1"/>
                </a:solidFill>
                <a:latin typeface="Times New Roman" pitchFamily="18" charset="0"/>
                <a:ea typeface="ＭＳ Ｐゴシック" pitchFamily="50" charset="-128"/>
              </a:defRPr>
            </a:lvl9pPr>
          </a:lstStyle>
          <a:p>
            <a:pPr eaLnBrk="1" hangingPunct="1">
              <a:defRPr/>
            </a:pPr>
            <a:r>
              <a:rPr lang="ja-JP" altLang="en-US" sz="1300" dirty="0">
                <a:latin typeface="HGｺﾞｼｯｸE" panose="020B0909000000000000" pitchFamily="49" charset="-128"/>
                <a:ea typeface="HGｺﾞｼｯｸE" panose="020B0909000000000000" pitchFamily="49" charset="-128"/>
              </a:rPr>
              <a:t>まず、協力医療機関に</a:t>
            </a:r>
            <a:r>
              <a:rPr lang="ja-JP" altLang="en-US" sz="1300" dirty="0">
                <a:solidFill>
                  <a:srgbClr val="FF0000"/>
                </a:solidFill>
                <a:latin typeface="HGｺﾞｼｯｸE" panose="020B0909000000000000" pitchFamily="49" charset="-128"/>
                <a:ea typeface="HGｺﾞｼｯｸE" panose="020B0909000000000000" pitchFamily="49" charset="-128"/>
              </a:rPr>
              <a:t>各自予約</a:t>
            </a:r>
            <a:r>
              <a:rPr lang="ja-JP" altLang="en-US" sz="1300" dirty="0">
                <a:latin typeface="HGｺﾞｼｯｸE" panose="020B0909000000000000" pitchFamily="49" charset="-128"/>
                <a:ea typeface="HGｺﾞｼｯｸE" panose="020B0909000000000000" pitchFamily="49" charset="-128"/>
              </a:rPr>
              <a:t>をします。</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en-US" altLang="ja-JP" sz="1000" dirty="0">
                <a:latin typeface="HGｺﾞｼｯｸE" panose="020B0909000000000000" pitchFamily="49" charset="-128"/>
                <a:ea typeface="HGｺﾞｼｯｸE" panose="020B0909000000000000" pitchFamily="49" charset="-128"/>
              </a:rPr>
              <a:t>※</a:t>
            </a:r>
            <a:r>
              <a:rPr lang="ja-JP" altLang="en-US" sz="1000" dirty="0">
                <a:latin typeface="HGｺﾞｼｯｸE" panose="020B0909000000000000" pitchFamily="49" charset="-128"/>
                <a:ea typeface="HGｺﾞｼｯｸE" panose="020B0909000000000000" pitchFamily="49" charset="-128"/>
              </a:rPr>
              <a:t>生活保護世帯及び中国残留邦人等支援給付を受けている世帯の方は、</a:t>
            </a:r>
            <a:r>
              <a:rPr lang="ja-JP" altLang="en-US" sz="1000">
                <a:latin typeface="HGｺﾞｼｯｸE" panose="020B0909000000000000" pitchFamily="49" charset="-128"/>
                <a:ea typeface="HGｺﾞｼｯｸE" panose="020B0909000000000000" pitchFamily="49" charset="-128"/>
              </a:rPr>
              <a:t>事前に母子保健課</a:t>
            </a:r>
            <a:endParaRPr lang="en-US" altLang="ja-JP" sz="1000" dirty="0">
              <a:latin typeface="HGｺﾞｼｯｸE" panose="020B0909000000000000" pitchFamily="49" charset="-128"/>
              <a:ea typeface="HGｺﾞｼｯｸE" panose="020B0909000000000000" pitchFamily="49" charset="-128"/>
            </a:endParaRPr>
          </a:p>
          <a:p>
            <a:pPr eaLnBrk="1" hangingPunct="1">
              <a:defRPr/>
            </a:pPr>
            <a:r>
              <a:rPr lang="ja-JP" altLang="en-US" sz="1000" dirty="0">
                <a:latin typeface="HGｺﾞｼｯｸE" panose="020B0909000000000000" pitchFamily="49" charset="-128"/>
                <a:ea typeface="HGｺﾞｼｯｸE" panose="020B0909000000000000" pitchFamily="49" charset="-128"/>
              </a:rPr>
              <a:t>（霞城セントラル３階）で発行する無料券が必要です。</a:t>
            </a:r>
            <a:endParaRPr lang="en-US" altLang="ja-JP" sz="1200" dirty="0">
              <a:latin typeface="HGｺﾞｼｯｸE" panose="020B0909000000000000" pitchFamily="49" charset="-128"/>
              <a:ea typeface="HGｺﾞｼｯｸE" panose="020B0909000000000000" pitchFamily="49" charset="-128"/>
            </a:endParaRPr>
          </a:p>
          <a:p>
            <a:pPr eaLnBrk="1" hangingPunct="1">
              <a:lnSpc>
                <a:spcPts val="300"/>
              </a:lnSpc>
              <a:defRPr/>
            </a:pPr>
            <a:endParaRPr lang="en-US" altLang="ja-JP" sz="8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① 風しん抗体検査（血液検査）を行います。その結果、風しん</a:t>
            </a:r>
            <a:r>
              <a:rPr lang="ja-JP" altLang="en-US" sz="1300" dirty="0" err="1">
                <a:latin typeface="HGｺﾞｼｯｸE" panose="020B0909000000000000" pitchFamily="49" charset="-128"/>
                <a:ea typeface="HGｺﾞｼｯｸE" panose="020B0909000000000000" pitchFamily="49" charset="-128"/>
              </a:rPr>
              <a:t>の</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抗体価が十分であると確認できた場合は、ここまでの助成となります。</a:t>
            </a:r>
            <a:endParaRPr lang="en-US" altLang="ja-JP" sz="1300" dirty="0">
              <a:latin typeface="HGｺﾞｼｯｸE" panose="020B0909000000000000" pitchFamily="49" charset="-128"/>
              <a:ea typeface="HGｺﾞｼｯｸE" panose="020B0909000000000000" pitchFamily="49" charset="-128"/>
            </a:endParaRPr>
          </a:p>
          <a:p>
            <a:pPr eaLnBrk="1" hangingPunct="1">
              <a:lnSpc>
                <a:spcPts val="300"/>
              </a:lnSpc>
              <a:defRPr/>
            </a:pPr>
            <a:endParaRPr lang="en-US" altLang="ja-JP" sz="12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② 風しん抗体検査の結果、風しん抗体価が不十分</a:t>
            </a:r>
            <a:r>
              <a:rPr lang="en-US" altLang="ja-JP" sz="1300" baseline="30000" dirty="0">
                <a:latin typeface="HGｺﾞｼｯｸE" panose="020B0909000000000000" pitchFamily="49" charset="-128"/>
                <a:ea typeface="HGｺﾞｼｯｸE" panose="020B0909000000000000" pitchFamily="49" charset="-128"/>
              </a:rPr>
              <a:t>※</a:t>
            </a:r>
            <a:r>
              <a:rPr lang="ja-JP" altLang="en-US" sz="1300" dirty="0">
                <a:latin typeface="HGｺﾞｼｯｸE" panose="020B0909000000000000" pitchFamily="49" charset="-128"/>
                <a:ea typeface="HGｺﾞｼｯｸE" panose="020B0909000000000000" pitchFamily="49" charset="-128"/>
              </a:rPr>
              <a:t>と確認された場合は、</a:t>
            </a:r>
            <a:endParaRPr lang="en-US" altLang="ja-JP" sz="1300" dirty="0">
              <a:latin typeface="HGｺﾞｼｯｸE" panose="020B0909000000000000" pitchFamily="49" charset="-128"/>
              <a:ea typeface="HGｺﾞｼｯｸE" panose="020B0909000000000000" pitchFamily="49" charset="-128"/>
            </a:endParaRPr>
          </a:p>
          <a:p>
            <a:pPr eaLnBrk="1" hangingPunct="1">
              <a:defRPr/>
            </a:pPr>
            <a:r>
              <a:rPr lang="ja-JP" altLang="en-US" sz="1300" dirty="0">
                <a:latin typeface="HGｺﾞｼｯｸE" panose="020B0909000000000000" pitchFamily="49" charset="-128"/>
                <a:ea typeface="HGｺﾞｼｯｸE" panose="020B0909000000000000" pitchFamily="49" charset="-128"/>
              </a:rPr>
              <a:t>麻しん風しん混合</a:t>
            </a:r>
            <a:r>
              <a:rPr lang="en-US" altLang="ja-JP" sz="1300" dirty="0">
                <a:latin typeface="HGｺﾞｼｯｸE" panose="020B0909000000000000" pitchFamily="49" charset="-128"/>
                <a:ea typeface="HGｺﾞｼｯｸE" panose="020B0909000000000000" pitchFamily="49" charset="-128"/>
              </a:rPr>
              <a:t>【MR】</a:t>
            </a:r>
            <a:r>
              <a:rPr lang="ja-JP" altLang="en-US" sz="1300" dirty="0">
                <a:latin typeface="HGｺﾞｼｯｸE" panose="020B0909000000000000" pitchFamily="49" charset="-128"/>
                <a:ea typeface="HGｺﾞｼｯｸE" panose="020B0909000000000000" pitchFamily="49" charset="-128"/>
              </a:rPr>
              <a:t>または風しん予防接種を受けます。</a:t>
            </a:r>
            <a:endParaRPr lang="en-US" altLang="ja-JP" sz="1300" dirty="0">
              <a:latin typeface="HGｺﾞｼｯｸE" panose="020B0909000000000000" pitchFamily="49" charset="-128"/>
              <a:ea typeface="HGｺﾞｼｯｸE" panose="020B0909000000000000" pitchFamily="49" charset="-128"/>
            </a:endParaRPr>
          </a:p>
          <a:p>
            <a:pPr eaLnBrk="1" hangingPunct="1">
              <a:lnSpc>
                <a:spcPts val="500"/>
              </a:lnSpc>
              <a:defRPr/>
            </a:pPr>
            <a:endParaRPr lang="en-US" altLang="ja-JP" sz="1000" dirty="0">
              <a:latin typeface="HGｺﾞｼｯｸE" panose="020B0909000000000000" pitchFamily="49" charset="-128"/>
              <a:ea typeface="HGｺﾞｼｯｸE" panose="020B0909000000000000" pitchFamily="49" charset="-128"/>
            </a:endParaRPr>
          </a:p>
          <a:p>
            <a:pPr eaLnBrk="1" hangingPunct="1">
              <a:defRPr/>
            </a:pPr>
            <a:r>
              <a:rPr lang="en-US" altLang="ja-JP" sz="1000" dirty="0">
                <a:latin typeface="HGｺﾞｼｯｸE" panose="020B0909000000000000" pitchFamily="49" charset="-128"/>
                <a:ea typeface="HGｺﾞｼｯｸE" panose="020B0909000000000000" pitchFamily="49" charset="-128"/>
              </a:rPr>
              <a:t>※</a:t>
            </a:r>
            <a:r>
              <a:rPr lang="ja-JP" altLang="en-US" sz="1000" dirty="0">
                <a:latin typeface="HGｺﾞｼｯｸE" panose="020B0909000000000000" pitchFamily="49" charset="-128"/>
                <a:ea typeface="HGｺﾞｼｯｸE" panose="020B0909000000000000" pitchFamily="49" charset="-128"/>
              </a:rPr>
              <a:t>風しん抗体価が不十分の定義・・・ＨＩ法で１６倍以下もしくはＥＩＡ法で８．０未満</a:t>
            </a:r>
            <a:endParaRPr lang="en-US" altLang="ja-JP" sz="1000" dirty="0">
              <a:latin typeface="HGｺﾞｼｯｸE" panose="020B0909000000000000" pitchFamily="49" charset="-128"/>
              <a:ea typeface="HGｺﾞｼｯｸE" panose="020B0909000000000000" pitchFamily="49" charset="-128"/>
            </a:endParaRPr>
          </a:p>
          <a:p>
            <a:pPr eaLnBrk="1" hangingPunct="1">
              <a:defRPr/>
            </a:pPr>
            <a:r>
              <a:rPr lang="en-US" altLang="ja-JP" sz="1000" dirty="0">
                <a:latin typeface="HGｺﾞｼｯｸE" panose="020B0909000000000000" pitchFamily="49" charset="-128"/>
                <a:ea typeface="HGｺﾞｼｯｸE" panose="020B0909000000000000" pitchFamily="49" charset="-128"/>
              </a:rPr>
              <a:t>※</a:t>
            </a:r>
            <a:r>
              <a:rPr lang="ja-JP" altLang="en-US" sz="1000" dirty="0">
                <a:latin typeface="HGｺﾞｼｯｸE" panose="020B0909000000000000" pitchFamily="49" charset="-128"/>
                <a:ea typeface="HGｺﾞｼｯｸE" panose="020B0909000000000000" pitchFamily="49" charset="-128"/>
              </a:rPr>
              <a:t>風しん抗体検査申請書と、予防接種予診票は、協力医療機関に置いてあります。必要事項を</a:t>
            </a:r>
            <a:endParaRPr lang="en-US" altLang="ja-JP" sz="1000" dirty="0">
              <a:latin typeface="HGｺﾞｼｯｸE" panose="020B0909000000000000" pitchFamily="49" charset="-128"/>
              <a:ea typeface="HGｺﾞｼｯｸE" panose="020B0909000000000000" pitchFamily="49" charset="-128"/>
            </a:endParaRPr>
          </a:p>
          <a:p>
            <a:pPr eaLnBrk="1" hangingPunct="1">
              <a:defRPr/>
            </a:pPr>
            <a:r>
              <a:rPr lang="ja-JP" altLang="en-US" sz="1000" dirty="0">
                <a:latin typeface="HGｺﾞｼｯｸE" panose="020B0909000000000000" pitchFamily="49" charset="-128"/>
                <a:ea typeface="HGｺﾞｼｯｸE" panose="020B0909000000000000" pitchFamily="49" charset="-128"/>
              </a:rPr>
              <a:t>記入して受けてください。なお、接種前には接種医療機関でお渡しする説明書をお読みください。</a:t>
            </a:r>
            <a:endParaRPr lang="en-US" altLang="ja-JP" sz="1000" dirty="0">
              <a:latin typeface="HGｺﾞｼｯｸE" panose="020B0909000000000000" pitchFamily="49" charset="-128"/>
              <a:ea typeface="HGｺﾞｼｯｸE" panose="020B0909000000000000" pitchFamily="49" charset="-128"/>
            </a:endParaRPr>
          </a:p>
        </p:txBody>
      </p:sp>
      <p:sp>
        <p:nvSpPr>
          <p:cNvPr id="29" name="テキスト ボックス 1"/>
          <p:cNvSpPr txBox="1">
            <a:spLocks noChangeArrowheads="1"/>
          </p:cNvSpPr>
          <p:nvPr/>
        </p:nvSpPr>
        <p:spPr bwMode="auto">
          <a:xfrm>
            <a:off x="390294" y="99204"/>
            <a:ext cx="6134562" cy="400110"/>
          </a:xfrm>
          <a:prstGeom prst="rect">
            <a:avLst/>
          </a:prstGeom>
          <a:noFill/>
          <a:ln>
            <a:noFill/>
          </a:ln>
        </p:spPr>
        <p:txBody>
          <a:bodyPr wrap="square">
            <a:spAutoFit/>
          </a:bodyPr>
          <a:lstStyle>
            <a:lvl1pPr>
              <a:defRPr kumimoji="1" sz="15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15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15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15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15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15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15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15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1500">
                <a:solidFill>
                  <a:schemeClr val="tx1"/>
                </a:solidFill>
                <a:latin typeface="Times New Roman" panose="02020603050405020304" pitchFamily="18" charset="0"/>
                <a:ea typeface="ＭＳ Ｐゴシック" panose="020B0600070205080204" pitchFamily="50" charset="-128"/>
              </a:defRPr>
            </a:lvl9pPr>
          </a:lstStyle>
          <a:p>
            <a:pPr algn="dist" eaLnBrk="1" hangingPunct="1"/>
            <a:r>
              <a:rPr lang="ja-JP" altLang="en-US" sz="2000" dirty="0">
                <a:ln w="0"/>
                <a:latin typeface="HG創英角ｺﾞｼｯｸUB" panose="020B0909000000000000" pitchFamily="49" charset="-128"/>
                <a:ea typeface="HG創英角ｺﾞｼｯｸUB" panose="020B0909000000000000" pitchFamily="49" charset="-128"/>
              </a:rPr>
              <a:t>風しん抗体検査と予防接種費用の助成について</a:t>
            </a:r>
          </a:p>
        </p:txBody>
      </p:sp>
      <p:sp>
        <p:nvSpPr>
          <p:cNvPr id="30" name="Text Box 35"/>
          <p:cNvSpPr txBox="1">
            <a:spLocks noChangeArrowheads="1"/>
          </p:cNvSpPr>
          <p:nvPr/>
        </p:nvSpPr>
        <p:spPr bwMode="auto">
          <a:xfrm>
            <a:off x="122449" y="536315"/>
            <a:ext cx="1064989" cy="627665"/>
          </a:xfrm>
          <a:prstGeom prst="rect">
            <a:avLst/>
          </a:prstGeom>
          <a:solidFill>
            <a:schemeClr val="accent4">
              <a:lumMod val="40000"/>
              <a:lumOff val="60000"/>
            </a:schemeClr>
          </a:solidFill>
          <a:ln>
            <a:noFill/>
            <a:headEnd/>
            <a:tailEnd/>
          </a:ln>
        </p:spPr>
        <p:style>
          <a:lnRef idx="1">
            <a:schemeClr val="accent2"/>
          </a:lnRef>
          <a:fillRef idx="2">
            <a:schemeClr val="accent2"/>
          </a:fillRef>
          <a:effectRef idx="1">
            <a:schemeClr val="accent2"/>
          </a:effectRef>
          <a:fontRef idx="minor">
            <a:schemeClr val="dk1"/>
          </a:fontRef>
        </p:style>
        <p:txBody>
          <a:bodyPr anchor="ct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ts val="0"/>
              </a:spcBef>
              <a:buFontTx/>
              <a:buNone/>
            </a:pPr>
            <a:r>
              <a:rPr lang="ja-JP" altLang="en-US" sz="1400" dirty="0">
                <a:latin typeface="Times New Roman" panose="02020603050405020304" pitchFamily="18" charset="0"/>
                <a:ea typeface="HGS創英角ｺﾞｼｯｸUB" panose="020B0900000000000000" pitchFamily="50" charset="-128"/>
              </a:rPr>
              <a:t>抗体検査</a:t>
            </a:r>
            <a:endParaRPr lang="en-US" altLang="ja-JP" sz="1400" dirty="0">
              <a:latin typeface="Times New Roman" panose="02020603050405020304" pitchFamily="18" charset="0"/>
              <a:ea typeface="HGS創英角ｺﾞｼｯｸUB" panose="020B0900000000000000" pitchFamily="50" charset="-128"/>
            </a:endParaRPr>
          </a:p>
          <a:p>
            <a:pPr algn="ctr" eaLnBrk="1" hangingPunct="1">
              <a:spcBef>
                <a:spcPts val="0"/>
              </a:spcBef>
              <a:buFontTx/>
              <a:buNone/>
            </a:pPr>
            <a:r>
              <a:rPr lang="ja-JP" altLang="en-US" sz="1050" dirty="0">
                <a:latin typeface="Times New Roman" panose="02020603050405020304" pitchFamily="18" charset="0"/>
                <a:ea typeface="HGS創英角ｺﾞｼｯｸUB" panose="020B0900000000000000" pitchFamily="50" charset="-128"/>
              </a:rPr>
              <a:t>および</a:t>
            </a:r>
            <a:endParaRPr lang="en-US" altLang="ja-JP" sz="1050" dirty="0">
              <a:latin typeface="Times New Roman" panose="02020603050405020304" pitchFamily="18" charset="0"/>
              <a:ea typeface="HGS創英角ｺﾞｼｯｸUB" panose="020B0900000000000000" pitchFamily="50" charset="-128"/>
            </a:endParaRPr>
          </a:p>
          <a:p>
            <a:pPr algn="ctr" eaLnBrk="1" hangingPunct="1">
              <a:spcBef>
                <a:spcPts val="0"/>
              </a:spcBef>
              <a:buFontTx/>
              <a:buNone/>
            </a:pPr>
            <a:r>
              <a:rPr lang="ja-JP" altLang="en-US" sz="1400" dirty="0">
                <a:latin typeface="Times New Roman" panose="02020603050405020304" pitchFamily="18" charset="0"/>
                <a:ea typeface="HGS創英角ｺﾞｼｯｸUB" panose="020B0900000000000000" pitchFamily="50" charset="-128"/>
              </a:rPr>
              <a:t>接種場所</a:t>
            </a:r>
          </a:p>
        </p:txBody>
      </p:sp>
      <p:sp>
        <p:nvSpPr>
          <p:cNvPr id="31" name="Text Box 35"/>
          <p:cNvSpPr txBox="1">
            <a:spLocks noChangeArrowheads="1"/>
          </p:cNvSpPr>
          <p:nvPr/>
        </p:nvSpPr>
        <p:spPr bwMode="auto">
          <a:xfrm>
            <a:off x="117463" y="1233368"/>
            <a:ext cx="1034688" cy="2791846"/>
          </a:xfrm>
          <a:prstGeom prst="rect">
            <a:avLst/>
          </a:prstGeom>
          <a:solidFill>
            <a:schemeClr val="accent4">
              <a:lumMod val="40000"/>
              <a:lumOff val="60000"/>
            </a:schemeClr>
          </a:solidFill>
          <a:ln>
            <a:noFill/>
            <a:headEnd/>
            <a:tailEnd/>
          </a:ln>
        </p:spPr>
        <p:style>
          <a:lnRef idx="1">
            <a:schemeClr val="accent2"/>
          </a:lnRef>
          <a:fillRef idx="2">
            <a:schemeClr val="accent2"/>
          </a:fillRef>
          <a:effectRef idx="1">
            <a:schemeClr val="accent2"/>
          </a:effectRef>
          <a:fontRef idx="minor">
            <a:schemeClr val="dk1"/>
          </a:fontRef>
        </p:style>
        <p:txBody>
          <a:bodyPr anchor="ctr"/>
          <a:lstStyle>
            <a:defPPr>
              <a:defRPr lang="ja-JP"/>
            </a:defPPr>
            <a:lvl1pPr algn="dist" defTabSz="560388" eaLnBrk="1" hangingPunct="1">
              <a:spcBef>
                <a:spcPct val="50000"/>
              </a:spcBef>
              <a:buFontTx/>
              <a:buNone/>
              <a:defRPr>
                <a:solidFill>
                  <a:schemeClr val="tx1"/>
                </a:solidFill>
                <a:latin typeface="Times New Roman" panose="02020603050405020304" pitchFamily="18" charset="0"/>
                <a:ea typeface="HGS創英角ｺﾞｼｯｸUB" panose="020B0900000000000000" pitchFamily="50" charset="-128"/>
              </a:defRPr>
            </a:lvl1pPr>
            <a:lvl2pPr marL="742950" indent="-285750" defTabSz="560388">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50" charset="-128"/>
              </a:defRPr>
            </a:lvl9pPr>
          </a:lstStyle>
          <a:p>
            <a:r>
              <a:rPr lang="ja-JP" altLang="en-US" dirty="0"/>
              <a:t>受け方</a:t>
            </a:r>
          </a:p>
        </p:txBody>
      </p:sp>
      <p:sp>
        <p:nvSpPr>
          <p:cNvPr id="32" name="Text Box 35"/>
          <p:cNvSpPr txBox="1">
            <a:spLocks noChangeArrowheads="1"/>
          </p:cNvSpPr>
          <p:nvPr/>
        </p:nvSpPr>
        <p:spPr bwMode="auto">
          <a:xfrm>
            <a:off x="119597" y="4124981"/>
            <a:ext cx="1016000" cy="1700212"/>
          </a:xfrm>
          <a:prstGeom prst="rect">
            <a:avLst/>
          </a:prstGeom>
          <a:solidFill>
            <a:schemeClr val="accent4">
              <a:lumMod val="40000"/>
              <a:lumOff val="60000"/>
            </a:schemeClr>
          </a:solidFill>
          <a:ln>
            <a:noFill/>
            <a:headEnd/>
            <a:tailEnd/>
          </a:ln>
        </p:spPr>
        <p:style>
          <a:lnRef idx="1">
            <a:schemeClr val="accent2"/>
          </a:lnRef>
          <a:fillRef idx="2">
            <a:schemeClr val="accent2"/>
          </a:fillRef>
          <a:effectRef idx="1">
            <a:schemeClr val="accent2"/>
          </a:effectRef>
          <a:fontRef idx="minor">
            <a:schemeClr val="dk1"/>
          </a:fontRef>
        </p:style>
        <p:txBody>
          <a:bodyPr anchor="ct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dist" eaLnBrk="1" hangingPunct="1">
              <a:spcBef>
                <a:spcPct val="50000"/>
              </a:spcBef>
              <a:buFontTx/>
              <a:buNone/>
            </a:pPr>
            <a:r>
              <a:rPr lang="ja-JP" altLang="en-US" sz="1500" dirty="0">
                <a:latin typeface="Times New Roman" panose="02020603050405020304" pitchFamily="18" charset="0"/>
                <a:ea typeface="HGS創英角ｺﾞｼｯｸUB" panose="020B0900000000000000" pitchFamily="50" charset="-128"/>
              </a:rPr>
              <a:t>持ち物</a:t>
            </a:r>
          </a:p>
        </p:txBody>
      </p:sp>
      <p:sp>
        <p:nvSpPr>
          <p:cNvPr id="33" name="Text Box 35"/>
          <p:cNvSpPr txBox="1">
            <a:spLocks noChangeArrowheads="1"/>
          </p:cNvSpPr>
          <p:nvPr/>
        </p:nvSpPr>
        <p:spPr bwMode="auto">
          <a:xfrm>
            <a:off x="1206500" y="539812"/>
            <a:ext cx="5487988" cy="643429"/>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txBody>
          <a:bodyPr anchor="ctr">
            <a:normAutofit/>
          </a:bodyPr>
          <a:lstStyle>
            <a:lvl1pPr defTabSz="560388">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560388">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560388">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560388">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560388"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defRPr/>
            </a:pPr>
            <a:r>
              <a:rPr lang="ja-JP" altLang="en-US" sz="1200" dirty="0">
                <a:latin typeface="HGｺﾞｼｯｸE" panose="020B0909000000000000" pitchFamily="49" charset="-128"/>
                <a:ea typeface="HGｺﾞｼｯｸE" panose="020B0909000000000000" pitchFamily="49" charset="-128"/>
              </a:rPr>
              <a:t>山形市風しん抗体検査および予防接種費用助成事業における</a:t>
            </a:r>
            <a:endParaRPr lang="en-US" altLang="ja-JP" sz="1200" dirty="0">
              <a:latin typeface="HGｺﾞｼｯｸE" panose="020B0909000000000000" pitchFamily="49" charset="-128"/>
              <a:ea typeface="HGｺﾞｼｯｸE" panose="020B0909000000000000" pitchFamily="49" charset="-128"/>
            </a:endParaRPr>
          </a:p>
          <a:p>
            <a:pPr eaLnBrk="1" hangingPunct="1">
              <a:spcBef>
                <a:spcPct val="0"/>
              </a:spcBef>
              <a:buNone/>
              <a:defRPr/>
            </a:pPr>
            <a:r>
              <a:rPr lang="ja-JP" altLang="en-US" sz="1200" dirty="0">
                <a:latin typeface="HGｺﾞｼｯｸE" panose="020B0909000000000000" pitchFamily="49" charset="-128"/>
                <a:ea typeface="HGｺﾞｼｯｸE" panose="020B0909000000000000" pitchFamily="49" charset="-128"/>
              </a:rPr>
              <a:t>山形市内の協力医療機関</a:t>
            </a:r>
            <a:endParaRPr lang="en-US" altLang="ja-JP" sz="1200" dirty="0">
              <a:latin typeface="HGｺﾞｼｯｸE" panose="020B0909000000000000" pitchFamily="49" charset="-128"/>
              <a:ea typeface="HGｺﾞｼｯｸE" panose="020B0909000000000000" pitchFamily="49" charset="-128"/>
            </a:endParaRPr>
          </a:p>
          <a:p>
            <a:pPr eaLnBrk="1" hangingPunct="1">
              <a:spcBef>
                <a:spcPts val="0"/>
              </a:spcBef>
              <a:buFontTx/>
              <a:buNone/>
              <a:defRPr/>
            </a:pPr>
            <a:r>
              <a:rPr lang="ja-JP" altLang="en-US" sz="1200" dirty="0">
                <a:latin typeface="HGｺﾞｼｯｸE" panose="020B0909000000000000" pitchFamily="49" charset="-128"/>
                <a:ea typeface="HGｺﾞｼｯｸE" panose="020B0909000000000000" pitchFamily="49" charset="-128"/>
              </a:rPr>
              <a:t>（山形市ホームページに一覧を掲載しています。）</a:t>
            </a:r>
          </a:p>
        </p:txBody>
      </p:sp>
      <p:cxnSp>
        <p:nvCxnSpPr>
          <p:cNvPr id="34" name="直線コネクタ 33"/>
          <p:cNvCxnSpPr/>
          <p:nvPr/>
        </p:nvCxnSpPr>
        <p:spPr>
          <a:xfrm>
            <a:off x="181010" y="7401272"/>
            <a:ext cx="6473825" cy="0"/>
          </a:xfrm>
          <a:prstGeom prst="line">
            <a:avLst/>
          </a:prstGeom>
          <a:ln w="19050">
            <a:solidFill>
              <a:srgbClr val="99FF99"/>
            </a:solidFill>
            <a:prstDash val="sysDot"/>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1409558" y="3352608"/>
            <a:ext cx="936104" cy="238363"/>
          </a:xfrm>
          <a:prstGeom prst="wedgeRoundRectCallout">
            <a:avLst>
              <a:gd name="adj1" fmla="val 40218"/>
              <a:gd name="adj2" fmla="val 106456"/>
              <a:gd name="adj3" fmla="val 16667"/>
            </a:avLst>
          </a:prstGeom>
          <a:noFill/>
          <a:ln w="19050">
            <a:solidFill>
              <a:srgbClr val="FF7C80"/>
            </a:solidFill>
            <a:prstDash val="sysDot"/>
          </a:ln>
        </p:spPr>
        <p:txBody>
          <a:bodyPr wrap="square" rtlCol="0">
            <a:spAutoFit/>
          </a:bodyPr>
          <a:lstStyle/>
          <a:p>
            <a:r>
              <a:rPr kumimoji="1" lang="ja-JP" altLang="en-US" sz="800" dirty="0">
                <a:latin typeface="HGｺﾞｼｯｸE" panose="020B0909000000000000" pitchFamily="49" charset="-128"/>
                <a:ea typeface="HGｺﾞｼｯｸE" panose="020B0909000000000000" pitchFamily="49" charset="-128"/>
              </a:rPr>
              <a:t>受け方イメージ</a:t>
            </a:r>
          </a:p>
        </p:txBody>
      </p:sp>
    </p:spTree>
    <p:extLst>
      <p:ext uri="{BB962C8B-B14F-4D97-AF65-F5344CB8AC3E}">
        <p14:creationId xmlns:p14="http://schemas.microsoft.com/office/powerpoint/2010/main" val="138627910"/>
      </p:ext>
    </p:extLst>
  </p:cSld>
  <p:clrMapOvr>
    <a:masterClrMapping/>
  </p:clrMapOvr>
</p:sld>
</file>

<file path=ppt/theme/theme1.xml><?xml version="1.0" encoding="utf-8"?>
<a:theme xmlns:a="http://schemas.openxmlformats.org/drawingml/2006/main" name="Office ​​テーマ">
  <a:themeElements>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a:spPr>
      <a:bodyPr wrap="none" anchor="ctr"/>
      <a:lstStyle>
        <a:defPPr>
          <a:defRPr/>
        </a:defPPr>
      </a:lstStyle>
    </a:sp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5874</TotalTime>
  <Words>1345</Words>
  <Application>Microsoft Office PowerPoint</Application>
  <PresentationFormat>A4 210 x 297 mm</PresentationFormat>
  <Paragraphs>110</Paragraphs>
  <Slides>2</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HGPｺﾞｼｯｸE</vt:lpstr>
      <vt:lpstr>HGP創英角ｺﾞｼｯｸUB</vt:lpstr>
      <vt:lpstr>HGSｺﾞｼｯｸE</vt:lpstr>
      <vt:lpstr>HGS創英角ｺﾞｼｯｸUB</vt:lpstr>
      <vt:lpstr>HGｺﾞｼｯｸE</vt:lpstr>
      <vt:lpstr>HGｺﾞｼｯｸM</vt:lpstr>
      <vt:lpstr>HG丸ｺﾞｼｯｸM-PRO</vt:lpstr>
      <vt:lpstr>HG創英角ｺﾞｼｯｸUB</vt:lpstr>
      <vt:lpstr>ＭＳ Ｐゴシック</vt:lpstr>
      <vt:lpstr>ＭＳ ゴシック</vt:lpstr>
      <vt:lpstr>Arial</vt:lpstr>
      <vt:lpstr>Calibri</vt:lpstr>
      <vt:lpstr>Times New Roman</vt:lpstr>
      <vt:lpstr>Office ​​テーマ</vt:lpstr>
      <vt:lpstr>PowerPoint プレゼンテーション</vt:lpstr>
      <vt:lpstr>PowerPoint プレゼンテーション</vt:lpstr>
    </vt:vector>
  </TitlesOfParts>
  <Company>山形市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Y11130PC021U</cp:lastModifiedBy>
  <cp:revision>485</cp:revision>
  <cp:lastPrinted>2023-03-14T04:54:38Z</cp:lastPrinted>
  <dcterms:created xsi:type="dcterms:W3CDTF">2004-09-07T10:28:29Z</dcterms:created>
  <dcterms:modified xsi:type="dcterms:W3CDTF">2025-03-25T08:46:16Z</dcterms:modified>
</cp:coreProperties>
</file>