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72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1" y="0"/>
            <a:ext cx="6858000" cy="540000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433320" y="549032"/>
            <a:ext cx="47447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 県内居住者 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24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25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200" dirty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7868819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51032" y="835063"/>
            <a:ext cx="6565078" cy="534346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100" b="1" dirty="0">
                <a:solidFill>
                  <a:srgbClr val="000000"/>
                </a:solidFill>
                <a:latin typeface="+mn-ea"/>
              </a:rPr>
              <a:t>高額被害が連続発生！オレオレ詐欺に注意！</a:t>
            </a:r>
            <a:endParaRPr lang="en-US" altLang="ja-JP" sz="21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事例１～息子騙り～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kumimoji="1" lang="ja-JP" altLang="en-US" sz="1500" dirty="0">
                <a:latin typeface="+mn-ea"/>
              </a:rPr>
              <a:t>　</a:t>
            </a:r>
            <a:r>
              <a:rPr kumimoji="1" lang="en-US" altLang="ja-JP" sz="1500" dirty="0">
                <a:latin typeface="+mn-ea"/>
              </a:rPr>
              <a:t>11</a:t>
            </a:r>
            <a:r>
              <a:rPr kumimoji="1" lang="ja-JP" altLang="en-US" sz="1500" dirty="0">
                <a:latin typeface="+mn-ea"/>
              </a:rPr>
              <a:t>月</a:t>
            </a:r>
            <a:r>
              <a:rPr kumimoji="1" lang="en-US" altLang="ja-JP" sz="1500" dirty="0">
                <a:latin typeface="+mn-ea"/>
              </a:rPr>
              <a:t>21</a:t>
            </a:r>
            <a:r>
              <a:rPr kumimoji="1" lang="ja-JP" altLang="en-US" sz="1500" dirty="0">
                <a:latin typeface="+mn-ea"/>
              </a:rPr>
              <a:t>日、寒河江市居住の女性</a:t>
            </a:r>
            <a:r>
              <a:rPr kumimoji="1" lang="en-US" altLang="ja-JP" sz="1500" dirty="0">
                <a:latin typeface="+mn-ea"/>
              </a:rPr>
              <a:t>(80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方の固定電話に、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息子を名乗る男</a:t>
            </a:r>
            <a:r>
              <a:rPr kumimoji="1" lang="ja-JP" altLang="en-US" sz="1500" dirty="0">
                <a:latin typeface="+mn-ea"/>
              </a:rPr>
              <a:t>から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喫茶店で大事な書類や携帯電話が入ったバックを無くした。</a:t>
            </a:r>
            <a:r>
              <a:rPr kumimoji="1" lang="en-US" altLang="ja-JP" sz="1500" b="1" dirty="0">
                <a:latin typeface="+mn-ea"/>
              </a:rPr>
              <a:t>』『</a:t>
            </a:r>
            <a:r>
              <a:rPr kumimoji="1" lang="ja-JP" altLang="en-US" sz="1500" b="1" dirty="0">
                <a:latin typeface="+mn-ea"/>
              </a:rPr>
              <a:t>自分の不手際で皆に迷惑をかけた。いくらでもいいから用立ててくれ。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等と言われ、お金を準備すると伝えたところ、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上司の息子が受け取りに行く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と言われ、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自宅を訪れた男に現金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2,000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万円が入った紙袋を手渡して被害</a:t>
            </a:r>
            <a:r>
              <a:rPr kumimoji="1" lang="ja-JP" altLang="en-US" sz="1500" dirty="0">
                <a:latin typeface="+mn-ea"/>
              </a:rPr>
              <a:t>にあいました。</a:t>
            </a:r>
            <a:endParaRPr lang="en-US" altLang="ja-JP" sz="1500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事例２～ニセ警察～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９月</a:t>
            </a:r>
            <a:r>
              <a:rPr kumimoji="1" lang="en-US" altLang="ja-JP" sz="1500" dirty="0">
                <a:latin typeface="+mn-ea"/>
              </a:rPr>
              <a:t>26</a:t>
            </a:r>
            <a:r>
              <a:rPr kumimoji="1" lang="ja-JP" altLang="en-US" sz="1500" dirty="0">
                <a:latin typeface="+mn-ea"/>
              </a:rPr>
              <a:t>日、山形市居住の女性</a:t>
            </a:r>
            <a:r>
              <a:rPr kumimoji="1" lang="en-US" altLang="ja-JP" sz="1500" dirty="0">
                <a:latin typeface="+mn-ea"/>
              </a:rPr>
              <a:t>(80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方の固定電話に</a:t>
            </a:r>
            <a:r>
              <a:rPr kumimoji="1" lang="en-US" altLang="ja-JP" sz="1500" dirty="0">
                <a:latin typeface="+mn-ea"/>
              </a:rPr>
              <a:t>NTT</a:t>
            </a:r>
            <a:r>
              <a:rPr kumimoji="1" lang="ja-JP" altLang="en-US" sz="1500" dirty="0">
                <a:latin typeface="+mn-ea"/>
              </a:rPr>
              <a:t>を名乗る男から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電話があり、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あなた名義で契約された携帯電話が犯罪に悪用された。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どと言われ、警察に被害届を出すよう言われました。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そのまま警視庁を名乗る男に電話が代わり、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犯人の家からあなた名義の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携帯電話と通帳が出てきた。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毎日、電話で取調べを受けま</a:t>
            </a:r>
            <a:endParaRPr kumimoji="1" lang="en-US" altLang="ja-JP" sz="1500" u="heavy" dirty="0">
              <a:uFill>
                <a:solidFill>
                  <a:srgbClr val="FF0000"/>
                </a:solidFill>
              </a:uFill>
              <a:latin typeface="+mn-ea"/>
            </a:endParaRPr>
          </a:p>
          <a:p>
            <a:pPr marL="180975" indent="-180975" defTabSz="404813"/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した。</a:t>
            </a:r>
            <a:endParaRPr kumimoji="1" lang="en-US" altLang="ja-JP" sz="1500" u="heavy" dirty="0">
              <a:uFill>
                <a:solidFill>
                  <a:srgbClr val="FF0000"/>
                </a:solidFill>
              </a:uFill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その後、検事を名乗る男から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u="heavy" dirty="0">
                <a:uFill>
                  <a:solidFill>
                    <a:srgbClr val="FF0000"/>
                  </a:solidFill>
                </a:uFill>
                <a:latin typeface="+mn-ea"/>
              </a:rPr>
              <a:t>身の潔白を証明するためにお金を調査す</a:t>
            </a:r>
            <a:endParaRPr kumimoji="1" lang="en-US" altLang="ja-JP" sz="1500" b="1" u="heavy" dirty="0">
              <a:uFill>
                <a:solidFill>
                  <a:srgbClr val="FF0000"/>
                </a:solidFill>
              </a:uFill>
              <a:latin typeface="+mn-ea"/>
            </a:endParaRPr>
          </a:p>
          <a:p>
            <a:pPr marL="180975" indent="-180975" defTabSz="404813"/>
            <a:r>
              <a:rPr kumimoji="1" lang="ja-JP" altLang="en-US" sz="1500" b="1" u="heavy" dirty="0">
                <a:uFill>
                  <a:solidFill>
                    <a:srgbClr val="FF0000"/>
                  </a:solidFill>
                </a:uFill>
                <a:latin typeface="+mn-ea"/>
              </a:rPr>
              <a:t>る。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と言われ、男の指示どおりに２回に渡って自宅敷地内に現金合計約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en-US" altLang="ja-JP" sz="1500" dirty="0">
                <a:latin typeface="+mn-ea"/>
              </a:rPr>
              <a:t>1,360</a:t>
            </a:r>
            <a:r>
              <a:rPr kumimoji="1" lang="ja-JP" altLang="en-US" sz="1500" dirty="0">
                <a:latin typeface="+mn-ea"/>
              </a:rPr>
              <a:t>万円入りの紙袋を置いていたところ、いつの間にか無くなっており、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被害にあいました。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41698" y="5739063"/>
            <a:ext cx="6565078" cy="2864937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　</a:t>
            </a: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手口の特徴を知り、だまされないようにしましょう！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☆家族や親族を名乗る者からの電話でもお金を要求されたら、一旦、</a:t>
            </a:r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電話を切って家族や警察に相談しましょう</a:t>
            </a:r>
            <a:endParaRPr lang="en-US" altLang="ja-JP" sz="1600" b="1" dirty="0">
              <a:latin typeface="+mn-ea"/>
            </a:endParaRPr>
          </a:p>
          <a:p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☆警察官や検事が電話や</a:t>
            </a:r>
            <a:r>
              <a:rPr lang="en-US" altLang="ja-JP" sz="1600" b="1" dirty="0">
                <a:latin typeface="+mn-ea"/>
              </a:rPr>
              <a:t>SNS</a:t>
            </a:r>
            <a:r>
              <a:rPr lang="ja-JP" altLang="en-US" sz="1600" b="1" dirty="0">
                <a:latin typeface="+mn-ea"/>
              </a:rPr>
              <a:t>で取調べをすることは絶対にありません</a:t>
            </a:r>
            <a:endParaRPr lang="en-US" altLang="ja-JP" sz="1600" b="1" dirty="0">
              <a:latin typeface="+mn-ea"/>
            </a:endParaRPr>
          </a:p>
          <a:p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☆警察官や検事が</a:t>
            </a:r>
            <a:r>
              <a:rPr lang="en-US" altLang="ja-JP" sz="1600" b="1" dirty="0">
                <a:latin typeface="+mn-ea"/>
              </a:rPr>
              <a:t>｢</a:t>
            </a:r>
            <a:r>
              <a:rPr lang="ja-JP" altLang="en-US" sz="1600" b="1" dirty="0">
                <a:latin typeface="+mn-ea"/>
              </a:rPr>
              <a:t>身の潔白を証明するため</a:t>
            </a:r>
            <a:r>
              <a:rPr lang="en-US" altLang="ja-JP" sz="1600" b="1" dirty="0">
                <a:latin typeface="+mn-ea"/>
              </a:rPr>
              <a:t>｣｢</a:t>
            </a:r>
            <a:r>
              <a:rPr lang="ja-JP" altLang="en-US" sz="1600" b="1" dirty="0">
                <a:latin typeface="+mn-ea"/>
              </a:rPr>
              <a:t>無実を証明するため</a:t>
            </a:r>
            <a:r>
              <a:rPr lang="en-US" altLang="ja-JP" sz="1600" b="1" dirty="0">
                <a:latin typeface="+mn-ea"/>
              </a:rPr>
              <a:t>｣</a:t>
            </a:r>
            <a:r>
              <a:rPr lang="ja-JP" altLang="en-US" sz="1600" b="1" dirty="0">
                <a:latin typeface="+mn-ea"/>
              </a:rPr>
              <a:t>な</a:t>
            </a:r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どと言って現金を要求、調査することは絶対にありません</a:t>
            </a:r>
            <a:endParaRPr lang="en-US" altLang="ja-JP" sz="1600" b="1" dirty="0">
              <a:latin typeface="+mn-ea"/>
            </a:endParaRPr>
          </a:p>
          <a:p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☆</a:t>
            </a:r>
            <a:r>
              <a:rPr lang="en-US" altLang="ja-JP" sz="1600" b="1" dirty="0">
                <a:latin typeface="+mn-ea"/>
              </a:rPr>
              <a:t>NTT</a:t>
            </a:r>
            <a:r>
              <a:rPr lang="ja-JP" altLang="en-US" sz="1600" b="1" dirty="0">
                <a:latin typeface="+mn-ea"/>
              </a:rPr>
              <a:t>等の通信事業者から警察官に電話が代わることはありません</a:t>
            </a:r>
            <a:endParaRPr lang="en-US" altLang="ja-JP" sz="1600" b="1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423A4F7-5C0B-4928-ADDF-226685431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045" y="5444000"/>
            <a:ext cx="1002494" cy="1002494"/>
          </a:xfrm>
          <a:prstGeom prst="rect">
            <a:avLst/>
          </a:prstGeom>
        </p:spPr>
      </p:pic>
      <p:sp>
        <p:nvSpPr>
          <p:cNvPr id="2" name="テキスト ボックス 12">
            <a:extLst>
              <a:ext uri="{FF2B5EF4-FFF2-40B4-BE49-F238E27FC236}">
                <a16:creationId xmlns:a16="http://schemas.microsoft.com/office/drawing/2014/main" id="{2FAB0712-5E99-4AF2-A489-A81E418774BE}"/>
              </a:ext>
            </a:extLst>
          </p:cNvPr>
          <p:cNvSpPr txBox="1"/>
          <p:nvPr/>
        </p:nvSpPr>
        <p:spPr>
          <a:xfrm>
            <a:off x="0" y="8745174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224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48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672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8962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1203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33444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55684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77925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>
                <a:latin typeface="+mn-ea"/>
              </a:rPr>
              <a:t>山形</a:t>
            </a:r>
            <a:r>
              <a:rPr kumimoji="1" lang="ja-JP" altLang="en-US" sz="1400" b="1" dirty="0">
                <a:latin typeface="+mn-ea"/>
              </a:rPr>
              <a:t>市　山形県警察</a:t>
            </a:r>
          </a:p>
        </p:txBody>
      </p:sp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780</TotalTime>
  <Words>424</Words>
  <PresentationFormat>画面に合わせる (4:3)</PresentationFormat>
  <Paragraphs>28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2025-12-09T01:11:43Z</cp:lastPrinted>
  <dcterms:created xsi:type="dcterms:W3CDTF">2025-09-24T23:33:05Z</dcterms:created>
  <dcterms:modified xsi:type="dcterms:W3CDTF">2025-12-16T01:52:33Z</dcterms:modified>
</cp:coreProperties>
</file>