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126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2D2EE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5087" autoAdjust="0"/>
  </p:normalViewPr>
  <p:slideViewPr>
    <p:cSldViewPr snapToGrid="0" showGuides="1">
      <p:cViewPr varScale="1">
        <p:scale>
          <a:sx n="52" d="100"/>
          <a:sy n="52" d="100"/>
        </p:scale>
        <p:origin x="2274" y="72"/>
      </p:cViewPr>
      <p:guideLst>
        <p:guide orient="horz" pos="2880"/>
        <p:guide pos="21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C50F21D6-AB94-4531-B709-FE2E1569EFEE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6AC109EB-7F5B-42B0-A2DA-7787977744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21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1pPr>
    <a:lvl2pPr marL="32224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2pPr>
    <a:lvl3pPr marL="64448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3pPr>
    <a:lvl4pPr marL="966721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4pPr>
    <a:lvl5pPr marL="1288962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5pPr>
    <a:lvl6pPr marL="1611203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6pPr>
    <a:lvl7pPr marL="193344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7pPr>
    <a:lvl8pPr marL="2255684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8pPr>
    <a:lvl9pPr marL="2577925" algn="l" defTabSz="644481" rtl="0" eaLnBrk="1" latinLnBrk="0" hangingPunct="1">
      <a:defRPr kumimoji="1" sz="8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22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781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55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232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5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2369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24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806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71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78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826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07BBC-D41B-4B84-8DB5-8893193DC73B}" type="datetimeFigureOut">
              <a:rPr kumimoji="1" lang="ja-JP" altLang="en-US" smtClean="0"/>
              <a:t>2025/12/16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8B5D67-6B7D-4F2F-B2DC-4433B48ABD1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34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12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microsoft.com/office/2007/relationships/hdphoto" Target="../media/hdphoto3.wdp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/>
          <p:cNvSpPr txBox="1"/>
          <p:nvPr/>
        </p:nvSpPr>
        <p:spPr>
          <a:xfrm>
            <a:off x="38100" y="0"/>
            <a:ext cx="6772274" cy="540000"/>
          </a:xfrm>
          <a:prstGeom prst="rect">
            <a:avLst/>
          </a:prstGeom>
          <a:solidFill>
            <a:srgbClr val="FFCCFF"/>
          </a:solidFill>
          <a:ln w="38100" cmpd="sng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72000" rIns="72000" bIns="72000" rtlCol="0" anchor="ctr" anchorCtr="1">
            <a:scene3d>
              <a:camera prst="orthographicFront"/>
              <a:lightRig rig="threePt" dir="t"/>
            </a:scene3d>
            <a:sp3d extrusionH="254000" contourW="12700">
              <a:bevelT w="254000" h="254000"/>
            </a:sp3d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b="1" dirty="0">
                <a:solidFill>
                  <a:srgbClr val="0070C0"/>
                </a:solidFill>
                <a:effectLst>
                  <a:outerShdw blurRad="50800" dist="38100" dir="2700000" algn="tl" rotWithShape="0">
                    <a:srgbClr val="00B0F0">
                      <a:alpha val="40000"/>
                    </a:srgbClr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特 殊 詐 欺 等 事 件 発 生 通 報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584544" y="549032"/>
            <a:ext cx="42734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（令和７年中 県内居住者 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1,000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万円以上の被害　</a:t>
            </a:r>
            <a:r>
              <a:rPr lang="en-US" altLang="ja-JP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22</a:t>
            </a:r>
            <a:r>
              <a:rPr lang="ja-JP" altLang="en-US" sz="1200" b="0" i="0" u="none" strike="noStrike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件目）</a:t>
            </a:r>
            <a:r>
              <a:rPr lang="ja-JP" altLang="en-US" sz="1200" dirty="0"/>
              <a:t> 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8100" y="816999"/>
            <a:ext cx="6772275" cy="7868819"/>
          </a:xfrm>
          <a:prstGeom prst="rect">
            <a:avLst/>
          </a:prstGeom>
          <a:noFill/>
          <a:ln w="31750" cap="flat" cmpd="dbl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2"/>
          <p:cNvSpPr txBox="1"/>
          <p:nvPr/>
        </p:nvSpPr>
        <p:spPr>
          <a:xfrm>
            <a:off x="151032" y="835063"/>
            <a:ext cx="6565078" cy="534346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72000" rIns="36000" bIns="3600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ja-JP" altLang="en-US" sz="2600" b="1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ロマンス投資詐欺で約</a:t>
            </a:r>
            <a:r>
              <a:rPr lang="en-US" altLang="ja-JP" sz="2600" b="1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1,875</a:t>
            </a:r>
            <a:r>
              <a:rPr lang="ja-JP" altLang="en-US" sz="2600" b="1" dirty="0">
                <a:solidFill>
                  <a:srgbClr val="00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万被害発生！</a:t>
            </a:r>
            <a:endParaRPr lang="en-US" altLang="ja-JP" sz="15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ja-JP" sz="500" b="1" dirty="0">
              <a:solidFill>
                <a:srgbClr val="000000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被害者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r>
              <a:rPr kumimoji="1" lang="ja-JP" altLang="en-US" sz="1500" dirty="0">
                <a:latin typeface="+mn-ea"/>
              </a:rPr>
              <a:t>　米沢市居住の</a:t>
            </a:r>
            <a:r>
              <a:rPr kumimoji="1" lang="en-US" altLang="ja-JP" sz="1500" dirty="0">
                <a:latin typeface="+mn-ea"/>
              </a:rPr>
              <a:t>70</a:t>
            </a:r>
            <a:r>
              <a:rPr kumimoji="1" lang="ja-JP" altLang="en-US" sz="1500" dirty="0">
                <a:latin typeface="+mn-ea"/>
              </a:rPr>
              <a:t>歳代　女性</a:t>
            </a:r>
            <a:endParaRPr kumimoji="1" lang="en-US" altLang="ja-JP" sz="15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【</a:t>
            </a:r>
            <a:r>
              <a:rPr lang="ja-JP" altLang="en-US" sz="1500" b="1" dirty="0">
                <a:solidFill>
                  <a:srgbClr val="000000"/>
                </a:solidFill>
                <a:latin typeface="+mn-ea"/>
              </a:rPr>
              <a:t>被害額</a:t>
            </a:r>
            <a:r>
              <a:rPr lang="en-US" altLang="ja-JP" sz="1500" b="1" dirty="0">
                <a:solidFill>
                  <a:srgbClr val="000000"/>
                </a:solidFill>
                <a:latin typeface="+mn-ea"/>
              </a:rPr>
              <a:t>】</a:t>
            </a:r>
          </a:p>
          <a:p>
            <a:pPr>
              <a:lnSpc>
                <a:spcPct val="150000"/>
              </a:lnSpc>
            </a:pPr>
            <a:r>
              <a:rPr kumimoji="1" lang="ja-JP" altLang="en-US" sz="1500" dirty="0">
                <a:latin typeface="+mn-ea"/>
              </a:rPr>
              <a:t>　暗号資産合計約</a:t>
            </a:r>
            <a:r>
              <a:rPr kumimoji="1" lang="en-US" altLang="ja-JP" sz="1500" dirty="0">
                <a:latin typeface="+mn-ea"/>
              </a:rPr>
              <a:t>1,875</a:t>
            </a:r>
            <a:r>
              <a:rPr kumimoji="1" lang="ja-JP" altLang="en-US" sz="1500" dirty="0">
                <a:latin typeface="+mn-ea"/>
              </a:rPr>
              <a:t>万円分</a:t>
            </a:r>
            <a:endParaRPr kumimoji="1" lang="en-US" altLang="ja-JP" sz="15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1500" b="1" dirty="0">
                <a:latin typeface="+mn-ea"/>
              </a:rPr>
              <a:t>【</a:t>
            </a:r>
            <a:r>
              <a:rPr kumimoji="1" lang="ja-JP" altLang="en-US" sz="1500" b="1" dirty="0">
                <a:latin typeface="+mn-ea"/>
              </a:rPr>
              <a:t>被害概要</a:t>
            </a:r>
            <a:r>
              <a:rPr kumimoji="1" lang="en-US" altLang="ja-JP" sz="1500" b="1" dirty="0">
                <a:latin typeface="+mn-ea"/>
              </a:rPr>
              <a:t>】</a:t>
            </a:r>
          </a:p>
          <a:p>
            <a:pPr algn="just"/>
            <a:r>
              <a:rPr kumimoji="1" lang="ja-JP" altLang="en-US" sz="1500" dirty="0">
                <a:latin typeface="+mn-ea"/>
              </a:rPr>
              <a:t>　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１月中旬、インスタグラムで「キム」と名乗る韓国人男性と知り合い、</a:t>
            </a:r>
            <a:endParaRPr lang="en-US" altLang="ja-JP" sz="150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50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ja-JP" sz="1500" b="0" i="0" u="none" strike="noStrike" baseline="0" dirty="0">
                <a:solidFill>
                  <a:srgbClr val="000000"/>
                </a:solidFill>
                <a:latin typeface="+mn-ea"/>
              </a:rPr>
              <a:t>LINE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でやり取りをするうちに好意を抱くようになりました。</a:t>
            </a:r>
            <a:endParaRPr lang="en-US" altLang="ja-JP" sz="1500" b="0" i="0" u="none" strike="noStrike" baseline="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すると、キムから</a:t>
            </a:r>
            <a:endParaRPr lang="en-US" altLang="ja-JP" sz="1500" dirty="0">
              <a:solidFill>
                <a:srgbClr val="000000"/>
              </a:solidFill>
              <a:latin typeface="+mn-ea"/>
            </a:endParaRP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5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○ドルと円の差額で儲けを出す投資をしている</a:t>
            </a:r>
            <a:endParaRPr lang="en-US" altLang="ja-JP" sz="1500" b="1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5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○投資をすれば今より良い生活を送ることができる</a:t>
            </a:r>
            <a:endParaRPr lang="en-US" altLang="ja-JP" sz="1500" b="1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500" b="1" i="0" u="none" strike="noStrike" baseline="0" dirty="0">
                <a:solidFill>
                  <a:srgbClr val="000000"/>
                </a:solidFill>
                <a:latin typeface="+mn-ea"/>
              </a:rPr>
              <a:t>　　　　</a:t>
            </a:r>
            <a:r>
              <a:rPr lang="ja-JP" altLang="en-US" sz="1500" b="1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○あなたのことを思っている</a:t>
            </a:r>
            <a:endParaRPr lang="en-US" altLang="ja-JP" sz="1500" b="1" u="wavyHeavy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 などと投資を勧められました。</a:t>
            </a:r>
          </a:p>
          <a:p>
            <a:pPr algn="just"/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　 女性は、好意を抱いたキムから投資を勧められ、</a:t>
            </a:r>
            <a:r>
              <a:rPr lang="ja-JP" altLang="en-US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暗号資産取引所に口座</a:t>
            </a:r>
            <a:endParaRPr lang="en-US" altLang="ja-JP" sz="1500" u="wavyHeavy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en-US" altLang="ja-JP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 </a:t>
            </a:r>
            <a:r>
              <a:rPr lang="ja-JP" altLang="en-US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を開設し、指定されたアドレスに暗号資産合計約</a:t>
            </a:r>
            <a:r>
              <a:rPr lang="en-US" altLang="ja-JP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1,875</a:t>
            </a:r>
            <a:r>
              <a:rPr lang="ja-JP" altLang="en-US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万円分を送金して</a:t>
            </a:r>
            <a:endParaRPr lang="en-US" altLang="ja-JP" sz="1500" b="0" i="0" u="wavyHeavy" strike="noStrike" dirty="0">
              <a:solidFill>
                <a:srgbClr val="000000"/>
              </a:solidFill>
              <a:uFill>
                <a:solidFill>
                  <a:srgbClr val="FF0000"/>
                </a:solidFill>
              </a:uFill>
              <a:latin typeface="+mn-ea"/>
            </a:endParaRPr>
          </a:p>
          <a:p>
            <a:pPr algn="just"/>
            <a:r>
              <a:rPr lang="en-US" altLang="ja-JP" sz="1500" u="wavyHeavy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 </a:t>
            </a:r>
            <a:r>
              <a:rPr lang="ja-JP" altLang="en-US" sz="1500" b="0" i="0" u="wavyHeavy" strike="noStrike" dirty="0">
                <a:solidFill>
                  <a:srgbClr val="000000"/>
                </a:solidFill>
                <a:uFill>
                  <a:solidFill>
                    <a:srgbClr val="FF0000"/>
                  </a:solidFill>
                </a:uFill>
                <a:latin typeface="+mn-ea"/>
              </a:rPr>
              <a:t>被害</a:t>
            </a:r>
            <a:r>
              <a:rPr lang="ja-JP" altLang="en-US" sz="1500" b="0" i="0" u="none" strike="noStrike" baseline="0" dirty="0">
                <a:solidFill>
                  <a:srgbClr val="000000"/>
                </a:solidFill>
                <a:latin typeface="+mn-ea"/>
              </a:rPr>
              <a:t>にあいました。</a:t>
            </a:r>
            <a:endParaRPr kumimoji="1" lang="en-US" altLang="ja-JP" sz="1600" dirty="0">
              <a:latin typeface="+mn-ea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51032" y="5684229"/>
            <a:ext cx="6565078" cy="2864937"/>
          </a:xfrm>
          <a:prstGeom prst="rect">
            <a:avLst/>
          </a:prstGeom>
          <a:gradFill>
            <a:gsLst>
              <a:gs pos="0">
                <a:srgbClr val="FFC000">
                  <a:lumMod val="5000"/>
                  <a:lumOff val="95000"/>
                </a:srgbClr>
              </a:gs>
              <a:gs pos="74000">
                <a:srgbClr val="FFC000">
                  <a:lumMod val="45000"/>
                  <a:lumOff val="55000"/>
                </a:srgbClr>
              </a:gs>
              <a:gs pos="83000">
                <a:srgbClr val="FFC000">
                  <a:lumMod val="45000"/>
                  <a:lumOff val="55000"/>
                </a:srgbClr>
              </a:gs>
              <a:gs pos="100000">
                <a:srgbClr val="FFC000">
                  <a:lumMod val="30000"/>
                  <a:lumOff val="70000"/>
                </a:srgbClr>
              </a:gs>
            </a:gsLst>
            <a:lin ang="5400000" scaled="1"/>
          </a:gradFill>
          <a:ln w="9525" cmpd="sng">
            <a:solidFill>
              <a:sysClr val="window" lastClr="FFFFFF">
                <a:shade val="50000"/>
              </a:sysClr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 wrap="square" lIns="36000" tIns="72000" rIns="36000" bIns="7200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【</a:t>
            </a:r>
            <a:r>
              <a:rPr kumimoji="1" lang="ja-JP" altLang="en-US" sz="2400" b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ea"/>
              </a:rPr>
              <a:t>だまされないためのチェックポイント</a:t>
            </a:r>
            <a:r>
              <a:rPr lang="en-US" altLang="ja-JP" sz="2400" b="1" kern="0" dirty="0">
                <a:solidFill>
                  <a:srgbClr val="FF0000"/>
                </a:solidFill>
                <a:latin typeface="+mn-ea"/>
              </a:rPr>
              <a:t>】</a:t>
            </a:r>
            <a:endParaRPr kumimoji="1" lang="en-US" altLang="ja-JP" sz="2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ea"/>
            </a:endParaRPr>
          </a:p>
          <a:p>
            <a:pPr marL="358775" indent="-358775" rtl="0" eaLnBrk="1" latinLnBrk="0" hangingPunct="1"/>
            <a:r>
              <a:rPr kumimoji="1" lang="ja-JP" altLang="en-US" sz="1600" b="1" dirty="0">
                <a:solidFill>
                  <a:schemeClr val="dk1"/>
                </a:solidFill>
                <a:effectLst/>
                <a:latin typeface="+mn-ea"/>
              </a:rPr>
              <a:t> □</a:t>
            </a:r>
            <a:r>
              <a:rPr lang="ja-JP" altLang="en-US" sz="1600" b="1" dirty="0">
                <a:latin typeface="+mn-ea"/>
              </a:rPr>
              <a:t>　</a:t>
            </a:r>
            <a:r>
              <a:rPr kumimoji="1" lang="en-US" altLang="ja-JP" sz="1600" b="1" dirty="0">
                <a:solidFill>
                  <a:schemeClr val="dk1"/>
                </a:solidFill>
                <a:effectLst/>
                <a:latin typeface="+mn-ea"/>
              </a:rPr>
              <a:t>SNS</a:t>
            </a:r>
            <a:r>
              <a:rPr kumimoji="1" lang="ja-JP" altLang="en-US" sz="1600" b="1" dirty="0">
                <a:solidFill>
                  <a:schemeClr val="dk1"/>
                </a:solidFill>
                <a:effectLst/>
                <a:latin typeface="+mn-ea"/>
              </a:rPr>
              <a:t>やマッチングアプリで知り合った後、実際に会う前にすぐに</a:t>
            </a:r>
            <a:r>
              <a:rPr kumimoji="1" lang="en-US" altLang="ja-JP" sz="1600" b="1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en-US" sz="1600" b="1" dirty="0">
                <a:solidFill>
                  <a:schemeClr val="dk1"/>
                </a:solidFill>
                <a:effectLst/>
                <a:latin typeface="+mn-ea"/>
              </a:rPr>
              <a:t>等連絡先交換を持ち掛けられている</a:t>
            </a:r>
            <a:endParaRPr kumimoji="1" lang="en-US" altLang="ja-JP" sz="1600" b="1" dirty="0">
              <a:solidFill>
                <a:schemeClr val="dk1"/>
              </a:solidFill>
              <a:effectLst/>
              <a:latin typeface="+mn-ea"/>
            </a:endParaRPr>
          </a:p>
          <a:p>
            <a:pPr marL="358775" indent="-358775" rtl="0" eaLnBrk="1" latinLnBrk="0" hangingPunct="1">
              <a:lnSpc>
                <a:spcPts val="1000"/>
              </a:lnSpc>
            </a:pPr>
            <a:endParaRPr lang="en-US" altLang="ja-JP" sz="1600" b="1" dirty="0">
              <a:latin typeface="+mn-ea"/>
            </a:endParaRPr>
          </a:p>
          <a:p>
            <a:pPr marL="358775" indent="-358775" rtl="0" eaLnBrk="1" latinLnBrk="0" hangingPunct="1"/>
            <a:r>
              <a:rPr lang="ja-JP" altLang="en-US" sz="1500" b="1" dirty="0">
                <a:latin typeface="+mn-ea"/>
              </a:rPr>
              <a:t> </a:t>
            </a:r>
            <a:r>
              <a:rPr kumimoji="1" lang="ja-JP" altLang="en-US" sz="1600" b="1" dirty="0">
                <a:solidFill>
                  <a:schemeClr val="dk1"/>
                </a:solidFill>
                <a:effectLst/>
                <a:latin typeface="+mn-ea"/>
              </a:rPr>
              <a:t>□　親密に</a:t>
            </a:r>
            <a:r>
              <a:rPr kumimoji="1" lang="en-US" altLang="ja-JP" sz="1600" b="1" dirty="0">
                <a:solidFill>
                  <a:schemeClr val="dk1"/>
                </a:solidFill>
                <a:effectLst/>
                <a:latin typeface="+mn-ea"/>
              </a:rPr>
              <a:t>LINE</a:t>
            </a:r>
            <a:r>
              <a:rPr kumimoji="1" lang="ja-JP" altLang="en-US" sz="1600" b="1" dirty="0">
                <a:solidFill>
                  <a:schemeClr val="dk1"/>
                </a:solidFill>
                <a:effectLst/>
                <a:latin typeface="+mn-ea"/>
              </a:rPr>
              <a:t>等で連絡は取り合うが、実際に会うことに対しては何かと理由をつけて避けられている</a:t>
            </a:r>
            <a:endParaRPr kumimoji="1" lang="en-US" altLang="ja-JP" sz="1600" b="1" dirty="0">
              <a:solidFill>
                <a:schemeClr val="dk1"/>
              </a:solidFill>
              <a:effectLst/>
              <a:latin typeface="+mn-ea"/>
            </a:endParaRPr>
          </a:p>
          <a:p>
            <a:pPr marL="358775" indent="-358775" rtl="0" eaLnBrk="1" latinLnBrk="0" hangingPunct="1">
              <a:lnSpc>
                <a:spcPts val="1000"/>
              </a:lnSpc>
            </a:pPr>
            <a:endParaRPr kumimoji="1" lang="en-US" altLang="ja-JP" sz="1600" b="1" dirty="0">
              <a:solidFill>
                <a:schemeClr val="dk1"/>
              </a:solidFill>
              <a:effectLst/>
              <a:latin typeface="+mn-ea"/>
            </a:endParaRPr>
          </a:p>
          <a:p>
            <a:pPr rtl="0" eaLnBrk="1" latinLnBrk="0" hangingPunct="1"/>
            <a:r>
              <a:rPr lang="en-US" altLang="ja-JP" sz="1500" b="1" dirty="0">
                <a:latin typeface="+mn-ea"/>
              </a:rPr>
              <a:t> </a:t>
            </a:r>
            <a:r>
              <a:rPr lang="ja-JP" altLang="en-US" sz="1600" b="1" dirty="0">
                <a:effectLst/>
                <a:latin typeface="+mn-ea"/>
              </a:rPr>
              <a:t>□　一度も</a:t>
            </a:r>
            <a:r>
              <a:rPr lang="ja-JP" altLang="en-US" sz="1600" b="1" dirty="0">
                <a:latin typeface="+mn-ea"/>
              </a:rPr>
              <a:t>会った</a:t>
            </a:r>
            <a:r>
              <a:rPr lang="ja-JP" altLang="en-US" sz="1600" b="1" dirty="0">
                <a:effectLst/>
                <a:latin typeface="+mn-ea"/>
              </a:rPr>
              <a:t>ことがない相手からお金や結婚話をされている</a:t>
            </a:r>
            <a:endParaRPr lang="en-US" altLang="ja-JP" sz="1600" b="1" dirty="0">
              <a:effectLst/>
              <a:latin typeface="+mn-ea"/>
            </a:endParaRPr>
          </a:p>
          <a:p>
            <a:pPr rtl="0" eaLnBrk="1" latinLnBrk="0" hangingPunct="1">
              <a:lnSpc>
                <a:spcPts val="1000"/>
              </a:lnSpc>
            </a:pPr>
            <a:endParaRPr lang="en-US" altLang="ja-JP" sz="1600" b="1" dirty="0">
              <a:effectLst/>
              <a:latin typeface="+mn-ea"/>
            </a:endParaRPr>
          </a:p>
          <a:p>
            <a:pPr marL="266700" indent="-93663" algn="ctr" rtl="0" eaLnBrk="1" latinLnBrk="0" hangingPunct="1"/>
            <a:r>
              <a:rPr lang="ja-JP" altLang="en-US" sz="2000" b="1" u="sng" dirty="0">
                <a:solidFill>
                  <a:srgbClr val="FF0000"/>
                </a:solidFill>
                <a:latin typeface="+mn-ea"/>
              </a:rPr>
              <a:t>１</a:t>
            </a:r>
            <a:r>
              <a:rPr lang="ja-JP" altLang="en-US" sz="2000" b="1" u="sng" dirty="0">
                <a:solidFill>
                  <a:srgbClr val="FF0000"/>
                </a:solidFill>
                <a:effectLst/>
                <a:latin typeface="+mn-ea"/>
              </a:rPr>
              <a:t>つでも当てはまる方、それ</a:t>
            </a:r>
            <a:r>
              <a:rPr lang="en-US" altLang="ja-JP" sz="2000" b="1" u="sng" dirty="0">
                <a:solidFill>
                  <a:srgbClr val="FF0000"/>
                </a:solidFill>
                <a:latin typeface="+mn-ea"/>
              </a:rPr>
              <a:t>『</a:t>
            </a:r>
            <a:r>
              <a:rPr lang="ja-JP" altLang="en-US" sz="2000" b="1" u="sng" dirty="0">
                <a:solidFill>
                  <a:srgbClr val="FF0000"/>
                </a:solidFill>
                <a:effectLst/>
                <a:latin typeface="+mn-ea"/>
              </a:rPr>
              <a:t>ロマンス詐欺</a:t>
            </a:r>
            <a:r>
              <a:rPr lang="en-US" altLang="ja-JP" sz="2000" b="1" u="sng" dirty="0">
                <a:solidFill>
                  <a:srgbClr val="FF0000"/>
                </a:solidFill>
                <a:effectLst/>
                <a:latin typeface="+mn-ea"/>
              </a:rPr>
              <a:t>』</a:t>
            </a:r>
            <a:r>
              <a:rPr lang="ja-JP" altLang="en-US" sz="2000" b="1" u="sng" dirty="0">
                <a:solidFill>
                  <a:srgbClr val="FF0000"/>
                </a:solidFill>
                <a:effectLst/>
                <a:latin typeface="+mn-ea"/>
              </a:rPr>
              <a:t>かも</a:t>
            </a:r>
            <a:r>
              <a:rPr lang="en-US" altLang="ja-JP" sz="2000" b="1" u="sng" dirty="0">
                <a:solidFill>
                  <a:srgbClr val="FF0000"/>
                </a:solidFill>
                <a:effectLst/>
                <a:latin typeface="+mn-ea"/>
              </a:rPr>
              <a:t>⁉</a:t>
            </a:r>
            <a:endParaRPr lang="en-US" altLang="ja-JP" sz="2000" b="1" u="sng" dirty="0">
              <a:solidFill>
                <a:srgbClr val="FF0000"/>
              </a:solidFill>
              <a:latin typeface="+mn-ea"/>
            </a:endParaRPr>
          </a:p>
          <a:p>
            <a:pPr marL="266700" indent="-93663" algn="ctr" rtl="0" eaLnBrk="1" latinLnBrk="0" hangingPunct="1"/>
            <a:r>
              <a:rPr lang="ja-JP" altLang="en-US" sz="2000" b="1" u="sng" dirty="0">
                <a:solidFill>
                  <a:srgbClr val="FF0000"/>
                </a:solidFill>
                <a:latin typeface="+mn-ea"/>
              </a:rPr>
              <a:t>す</a:t>
            </a:r>
            <a:r>
              <a:rPr lang="ja-JP" altLang="en-US" sz="2000" b="1" u="sng" dirty="0">
                <a:solidFill>
                  <a:srgbClr val="FF0000"/>
                </a:solidFill>
                <a:effectLst/>
                <a:latin typeface="+mn-ea"/>
              </a:rPr>
              <a:t>ぐに警察に相談してください！</a:t>
            </a:r>
            <a:r>
              <a:rPr lang="ja-JP" altLang="en-US" sz="1600" u="sng" dirty="0">
                <a:effectLst/>
                <a:latin typeface="+mn-ea"/>
              </a:rPr>
              <a:t>　</a:t>
            </a:r>
            <a:endParaRPr lang="ja-JP" altLang="ja-JP" sz="1600" u="sng" dirty="0">
              <a:effectLst/>
              <a:latin typeface="+mn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FAB0712-5E99-4AF2-A489-A81E418774BE}"/>
              </a:ext>
            </a:extLst>
          </p:cNvPr>
          <p:cNvSpPr txBox="1"/>
          <p:nvPr/>
        </p:nvSpPr>
        <p:spPr>
          <a:xfrm>
            <a:off x="0" y="8718172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+mn-ea"/>
              </a:rPr>
              <a:t>山形市</a:t>
            </a:r>
            <a:r>
              <a:rPr kumimoji="1" lang="ja-JP" altLang="en-US" sz="1600" b="1" dirty="0">
                <a:latin typeface="+mn-ea"/>
              </a:rPr>
              <a:t>　山形県警察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CBD1847-EB70-9EE7-E466-3E06CEE433A4}"/>
              </a:ext>
            </a:extLst>
          </p:cNvPr>
          <p:cNvGrpSpPr/>
          <p:nvPr/>
        </p:nvGrpSpPr>
        <p:grpSpPr>
          <a:xfrm>
            <a:off x="3620769" y="1689904"/>
            <a:ext cx="2295093" cy="1449478"/>
            <a:chOff x="3544729" y="1511099"/>
            <a:chExt cx="2476826" cy="1766383"/>
          </a:xfrm>
        </p:grpSpPr>
        <p:pic>
          <p:nvPicPr>
            <p:cNvPr id="11" name="図 10" descr="グラフ, 折れ線グラフ">
              <a:extLst>
                <a:ext uri="{FF2B5EF4-FFF2-40B4-BE49-F238E27FC236}">
                  <a16:creationId xmlns:a16="http://schemas.microsoft.com/office/drawing/2014/main" id="{4DFB1EBE-7288-96CE-C284-48AE07484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LightScreen gridSize="1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25763" y="1511099"/>
              <a:ext cx="1267007" cy="736928"/>
            </a:xfrm>
            <a:prstGeom prst="rect">
              <a:avLst/>
            </a:prstGeom>
            <a:scene3d>
              <a:camera prst="perspectiveContrastingRightFacing"/>
              <a:lightRig rig="threePt" dir="t"/>
            </a:scene3d>
          </p:spPr>
        </p:pic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C95C3B2C-B873-6A3D-4ED7-89F815A1014B}"/>
                </a:ext>
              </a:extLst>
            </p:cNvPr>
            <p:cNvGrpSpPr/>
            <p:nvPr/>
          </p:nvGrpSpPr>
          <p:grpSpPr>
            <a:xfrm>
              <a:off x="3544729" y="1833032"/>
              <a:ext cx="2476826" cy="1217867"/>
              <a:chOff x="3532941" y="1253111"/>
              <a:chExt cx="3108120" cy="1850243"/>
            </a:xfrm>
          </p:grpSpPr>
          <p:pic>
            <p:nvPicPr>
              <p:cNvPr id="17" name="図 16" descr="挿絵 が含まれている画像">
                <a:extLst>
                  <a:ext uri="{FF2B5EF4-FFF2-40B4-BE49-F238E27FC236}">
                    <a16:creationId xmlns:a16="http://schemas.microsoft.com/office/drawing/2014/main" id="{96CA216E-B738-E2F3-1284-5335923765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517" t="-97" r="22823" b="29024"/>
              <a:stretch/>
            </p:blipFill>
            <p:spPr>
              <a:xfrm>
                <a:off x="4683689" y="1423712"/>
                <a:ext cx="865924" cy="1453600"/>
              </a:xfrm>
              <a:prstGeom prst="rect">
                <a:avLst/>
              </a:prstGeom>
            </p:spPr>
          </p:pic>
          <p:pic>
            <p:nvPicPr>
              <p:cNvPr id="15" name="図 14" descr="おもちゃ が含まれている画像">
                <a:extLst>
                  <a:ext uri="{FF2B5EF4-FFF2-40B4-BE49-F238E27FC236}">
                    <a16:creationId xmlns:a16="http://schemas.microsoft.com/office/drawing/2014/main" id="{AC4BD48F-0FB0-A9D2-9BB2-D2D5FC7B31E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artisticLightScreen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246071">
                <a:off x="3935227" y="1484443"/>
                <a:ext cx="1281118" cy="1570618"/>
              </a:xfrm>
              <a:prstGeom prst="rect">
                <a:avLst/>
              </a:prstGeom>
              <a:effectLst/>
              <a:scene3d>
                <a:camera prst="perspectiveHeroicExtremeLeftFacing">
                  <a:rot lat="1200000" lon="2400000" rev="21387307"/>
                </a:camera>
                <a:lightRig rig="threePt" dir="t"/>
              </a:scene3d>
            </p:spPr>
          </p:pic>
          <p:pic>
            <p:nvPicPr>
              <p:cNvPr id="10" name="図 9" descr="座る, クマ が含まれている画像">
                <a:extLst>
                  <a:ext uri="{FF2B5EF4-FFF2-40B4-BE49-F238E27FC236}">
                    <a16:creationId xmlns:a16="http://schemas.microsoft.com/office/drawing/2014/main" id="{14D4D1EE-220E-A203-8D96-9E35DD40ED7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3580915" y="1981049"/>
                <a:ext cx="875005" cy="1109393"/>
              </a:xfrm>
              <a:prstGeom prst="rect">
                <a:avLst/>
              </a:prstGeom>
            </p:spPr>
          </p:pic>
          <p:pic>
            <p:nvPicPr>
              <p:cNvPr id="19" name="図 18" descr="ペア, 靴, ラケット, テーブル が含まれている画像">
                <a:extLst>
                  <a:ext uri="{FF2B5EF4-FFF2-40B4-BE49-F238E27FC236}">
                    <a16:creationId xmlns:a16="http://schemas.microsoft.com/office/drawing/2014/main" id="{5791A2C5-BDB5-8050-454D-18752AAC59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395" r="9931" b="52770"/>
              <a:stretch/>
            </p:blipFill>
            <p:spPr>
              <a:xfrm rot="20486869">
                <a:off x="3532941" y="1370731"/>
                <a:ext cx="660718" cy="275736"/>
              </a:xfrm>
              <a:prstGeom prst="rect">
                <a:avLst/>
              </a:prstGeom>
            </p:spPr>
          </p:pic>
          <p:pic>
            <p:nvPicPr>
              <p:cNvPr id="23" name="図 22" descr="ペア, 靴, ラケット, テーブル が含まれている画像">
                <a:extLst>
                  <a:ext uri="{FF2B5EF4-FFF2-40B4-BE49-F238E27FC236}">
                    <a16:creationId xmlns:a16="http://schemas.microsoft.com/office/drawing/2014/main" id="{8CC631D3-CF18-89DC-109C-CFE30A27B42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617" t="52090" r="-3617" b="-2090"/>
              <a:stretch/>
            </p:blipFill>
            <p:spPr>
              <a:xfrm rot="1223650">
                <a:off x="5840223" y="1253111"/>
                <a:ext cx="689499" cy="302517"/>
              </a:xfrm>
              <a:prstGeom prst="rect">
                <a:avLst/>
              </a:prstGeom>
            </p:spPr>
          </p:pic>
          <p:pic>
            <p:nvPicPr>
              <p:cNvPr id="25" name="図 24" descr="白いバックグラウンドの前に座っている人形">
                <a:extLst>
                  <a:ext uri="{FF2B5EF4-FFF2-40B4-BE49-F238E27FC236}">
                    <a16:creationId xmlns:a16="http://schemas.microsoft.com/office/drawing/2014/main" id="{1B019D52-A2EB-67B3-4CC3-47A2601E465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 cstate="print">
                <a:extLst>
                  <a:ext uri="{BEBA8EAE-BF5A-486C-A8C5-ECC9F3942E4B}">
                    <a14:imgProps xmlns:a14="http://schemas.microsoft.com/office/drawing/2010/main">
                      <a14:imgLayer r:embed="rId11">
                        <a14:imgEffect>
                          <a14:artisticLightScreen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971547">
                <a:off x="4996208" y="1553668"/>
                <a:ext cx="1295453" cy="1423178"/>
              </a:xfrm>
              <a:prstGeom prst="rect">
                <a:avLst/>
              </a:prstGeom>
              <a:scene3d>
                <a:camera prst="perspectiveContrastingRightFacing"/>
                <a:lightRig rig="threePt" dir="t"/>
              </a:scene3d>
            </p:spPr>
          </p:pic>
          <p:pic>
            <p:nvPicPr>
              <p:cNvPr id="3" name="図 2">
                <a:extLst>
                  <a:ext uri="{FF2B5EF4-FFF2-40B4-BE49-F238E27FC236}">
                    <a16:creationId xmlns:a16="http://schemas.microsoft.com/office/drawing/2014/main" id="{86DF4418-B6D9-F99A-22BB-203BB7AD866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650763" y="1941714"/>
                <a:ext cx="990298" cy="1161640"/>
              </a:xfrm>
              <a:prstGeom prst="rect">
                <a:avLst/>
              </a:prstGeom>
            </p:spPr>
          </p:pic>
        </p:grpSp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5D1425E0-1B7F-D6E3-7156-CF0DB64A2339}"/>
                </a:ext>
              </a:extLst>
            </p:cNvPr>
            <p:cNvSpPr/>
            <p:nvPr/>
          </p:nvSpPr>
          <p:spPr>
            <a:xfrm>
              <a:off x="4220409" y="2903799"/>
              <a:ext cx="1104443" cy="3736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000" dirty="0">
                  <a:solidFill>
                    <a:schemeClr val="tx1"/>
                  </a:solidFill>
                </a:rPr>
                <a:t>※</a:t>
              </a:r>
              <a:r>
                <a:rPr kumimoji="1" lang="ja-JP" altLang="en-US" sz="1000" dirty="0">
                  <a:solidFill>
                    <a:schemeClr val="tx1"/>
                  </a:solidFill>
                </a:rPr>
                <a:t>イメージ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7063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854</TotalTime>
  <Words>279</Words>
  <PresentationFormat>画面に合わせる (4:3)</PresentationFormat>
  <Paragraphs>30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9">
      <vt:lpstr>HGP創英角ｺﾞｼｯｸUB</vt:lpstr>
      <vt:lpstr>HGP創英角ﾎﾟｯﾌﾟ体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2025-11-20T03:37:22Z</cp:lastPrinted>
  <dcterms:created xsi:type="dcterms:W3CDTF">2025-09-24T23:33:05Z</dcterms:created>
  <dcterms:modified xsi:type="dcterms:W3CDTF">2025-12-16T01:49:07Z</dcterms:modified>
</cp:coreProperties>
</file>