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4654" autoAdjust="0"/>
  </p:normalViewPr>
  <p:slideViewPr>
    <p:cSldViewPr snapToGrid="0" showGuides="1">
      <p:cViewPr varScale="1">
        <p:scale>
          <a:sx n="45" d="100"/>
          <a:sy n="45" d="100"/>
        </p:scale>
        <p:origin x="2502" y="30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70A2D-9B44-426C-9EC5-44E6D92DC1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1645D-CAFA-4242-A162-AC74A0F097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9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1pPr>
    <a:lvl2pPr marL="169732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2pPr>
    <a:lvl3pPr marL="339465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3pPr>
    <a:lvl4pPr marL="509197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4pPr>
    <a:lvl5pPr marL="678930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5pPr>
    <a:lvl6pPr marL="848662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6pPr>
    <a:lvl7pPr marL="1018394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7pPr>
    <a:lvl8pPr marL="1188127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8pPr>
    <a:lvl9pPr marL="1357859" algn="l" defTabSz="339465" rtl="0" eaLnBrk="1" latinLnBrk="0" hangingPunct="1">
      <a:defRPr kumimoji="1" sz="44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90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39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19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1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96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07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46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03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87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00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61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910687" y="622750"/>
            <a:ext cx="50793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県内居住者で</a:t>
            </a:r>
            <a:r>
              <a:rPr lang="en-US" altLang="ja-JP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</a:t>
            </a:r>
            <a:r>
              <a:rPr lang="ja-JP" altLang="en-US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400" dirty="0"/>
              <a:t> 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92659" y="930527"/>
            <a:ext cx="6494744" cy="8640193"/>
          </a:xfrm>
          <a:prstGeom prst="rect">
            <a:avLst/>
          </a:prstGeom>
          <a:noFill/>
          <a:ln w="2540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ja-JP" altLang="en-US" sz="825" kern="0">
              <a:solidFill>
                <a:sysClr val="window" lastClr="FFFFFF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267063" y="7009234"/>
            <a:ext cx="6345936" cy="2445662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27000" tIns="54000" rIns="27000" bIns="54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lnSpc>
                <a:spcPts val="1000"/>
              </a:lnSpc>
              <a:defRPr/>
            </a:pPr>
            <a:endParaRPr lang="en-US" altLang="ja-JP" sz="2400" b="1" kern="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defTabSz="685800">
              <a:defRPr/>
            </a:pPr>
            <a:r>
              <a:rPr lang="ja-JP" altLang="en-US" sz="2400" b="1" kern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見破れ！ニセ警察詐欺</a:t>
            </a:r>
            <a:endParaRPr lang="en-US" altLang="ja-JP" sz="2400" b="1" kern="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defTabSz="685800">
              <a:lnSpc>
                <a:spcPts val="500"/>
              </a:lnSpc>
              <a:defRPr/>
            </a:pPr>
            <a:endParaRPr lang="en-US" altLang="ja-JP" sz="2000" b="1" kern="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defTabSz="685800">
              <a:defRPr/>
            </a:pPr>
            <a:r>
              <a:rPr lang="ja-JP" altLang="en-US" sz="1600" b="1" kern="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～本物の警察官は「こんなこと」しません！～　　　　</a:t>
            </a:r>
            <a:endParaRPr lang="en-US" altLang="ja-JP" sz="1600" b="1" kern="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 宅配業者が警察官や検事に電話を代わったら詐欺の可能性大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!</a:t>
            </a: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 警察が現金を下ろすように求めたり、現金を要求することは絶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対にありません！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 警察が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SNS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で連絡することは絶対にありません！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☆ 警察が、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LINE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等のビデオ通話等で「警察手帳」や「逮捕状」を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見せることは絶対にありません！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サブタイトル 15"/>
          <p:cNvSpPr txBox="1">
            <a:spLocks/>
          </p:cNvSpPr>
          <p:nvPr/>
        </p:nvSpPr>
        <p:spPr>
          <a:xfrm>
            <a:off x="0" y="9660668"/>
            <a:ext cx="6858000" cy="245332"/>
          </a:xfrm>
          <a:prstGeom prst="rect">
            <a:avLst/>
          </a:prstGeom>
          <a:noFill/>
          <a:ln w="25400" cap="rnd">
            <a:noFill/>
            <a:prstDash val="sysDot"/>
            <a:bevel/>
          </a:ln>
        </p:spPr>
        <p:txBody>
          <a:bodyPr vert="horz" wrap="square" lIns="54000" tIns="54000" rIns="54000" bIns="54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山形市　　山形県警察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300199" y="2703936"/>
          <a:ext cx="4600575" cy="1470960"/>
        </p:xfrm>
        <a:graphic>
          <a:graphicData uri="http://schemas.openxmlformats.org/drawingml/2006/table">
            <a:tbl>
              <a:tblPr/>
              <a:tblGrid>
                <a:gridCol w="200025">
                  <a:extLst>
                    <a:ext uri="{9D8B030D-6E8A-4147-A177-3AD203B41FA5}">
                      <a16:colId xmlns:a16="http://schemas.microsoft.com/office/drawing/2014/main" val="3191377686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438699069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726554165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723102504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4215390464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309804755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28563104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66517668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3098335976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480598476"/>
                    </a:ext>
                  </a:extLst>
                </a:gridCol>
              </a:tblGrid>
              <a:tr h="245160">
                <a:tc gridSpan="10">
                  <a:txBody>
                    <a:bodyPr/>
                    <a:lstStyle/>
                    <a:p>
                      <a:pPr algn="ctr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965007"/>
                  </a:ext>
                </a:extLst>
              </a:tr>
              <a:tr h="245160"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50938"/>
                  </a:ext>
                </a:extLst>
              </a:tr>
              <a:tr h="24516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38500"/>
                  </a:ext>
                </a:extLst>
              </a:tr>
              <a:tr h="245160"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759611"/>
                  </a:ext>
                </a:extLst>
              </a:tr>
              <a:tr h="24516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9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814823"/>
                  </a:ext>
                </a:extLst>
              </a:tr>
              <a:tr h="245160"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54000" marR="54000" marT="54000" marB="54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220446"/>
                  </a:ext>
                </a:extLst>
              </a:tr>
            </a:tbl>
          </a:graphicData>
        </a:graphic>
      </p:graphicFrame>
      <p:sp>
        <p:nvSpPr>
          <p:cNvPr id="11" name="テキスト ボックス 2"/>
          <p:cNvSpPr txBox="1"/>
          <p:nvPr/>
        </p:nvSpPr>
        <p:spPr>
          <a:xfrm>
            <a:off x="327440" y="1492219"/>
            <a:ext cx="6203013" cy="530389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27000" tIns="27000" rIns="27000" bIns="27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被害者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鶴岡市居住の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70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歳代　女性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被害額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現金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1,900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万円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被害概要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135731" indent="-135731" defTabSz="303610"/>
            <a:r>
              <a:rPr lang="ja-JP" altLang="en-US" sz="1600" dirty="0">
                <a:latin typeface="+mn-ea"/>
              </a:rPr>
              <a:t>　　９月</a:t>
            </a:r>
            <a:r>
              <a:rPr lang="en-US" altLang="ja-JP" sz="1600" dirty="0">
                <a:latin typeface="+mn-ea"/>
              </a:rPr>
              <a:t>12</a:t>
            </a:r>
            <a:r>
              <a:rPr lang="ja-JP" altLang="en-US" sz="1600" dirty="0">
                <a:latin typeface="+mn-ea"/>
              </a:rPr>
              <a:t>日、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実在する宅配業者のカスタマーセンター</a:t>
            </a:r>
            <a:r>
              <a:rPr lang="ja-JP" altLang="en-US" sz="1600" dirty="0">
                <a:latin typeface="+mn-ea"/>
              </a:rPr>
              <a:t>の「マツモ　ト」を名乗る男から電話があり、「あなたの個人情報が漏れて、あなたの名前で札幌市に小包が送られている。２時間以内に被害届を出してください。」などと言われました。</a:t>
            </a:r>
            <a:endParaRPr lang="en-US" altLang="ja-JP" sz="1600" dirty="0">
              <a:latin typeface="+mn-ea"/>
            </a:endParaRPr>
          </a:p>
          <a:p>
            <a:pPr marL="135731" indent="-135731" defTabSz="303610"/>
            <a:r>
              <a:rPr lang="ja-JP" altLang="en-US" sz="1600" dirty="0">
                <a:latin typeface="+mn-ea"/>
              </a:rPr>
              <a:t>　　そのまま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札幌中央警察署の「サトウ」や検事を名乗る男</a:t>
            </a:r>
            <a:r>
              <a:rPr lang="ja-JP" altLang="en-US" sz="1600" dirty="0">
                <a:latin typeface="+mn-ea"/>
              </a:rPr>
              <a:t>に代わり、「あなたの個人情報が悪用されたことで詐欺被害が発生した。」などと言われ、サトウから</a:t>
            </a:r>
            <a:r>
              <a:rPr lang="en-US" altLang="ja-JP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LINE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のビデオ通話で警察手帳の様な物を見せられ、</a:t>
            </a:r>
            <a:r>
              <a:rPr lang="ja-JP" altLang="en-US" sz="1600" dirty="0">
                <a:uFill>
                  <a:solidFill>
                    <a:srgbClr val="FF0000"/>
                  </a:solidFill>
                </a:uFill>
                <a:latin typeface="+mn-ea"/>
              </a:rPr>
              <a:t>相手が本物の警察官と検事だと信用しました。</a:t>
            </a:r>
            <a:endParaRPr lang="en-US" altLang="ja-JP" sz="1600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35731" indent="-135731" defTabSz="303610"/>
            <a:r>
              <a:rPr lang="ja-JP" altLang="en-US" sz="1600" dirty="0">
                <a:latin typeface="+mn-ea"/>
              </a:rPr>
              <a:t>　  その後、札幌中央警察署の「サトウ」から「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身の潔白を証明するためには札番号を調べる必要がある。毎日、</a:t>
            </a:r>
            <a:r>
              <a:rPr lang="en-US" altLang="ja-JP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50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万円を</a:t>
            </a:r>
            <a:r>
              <a:rPr lang="en-US" altLang="ja-JP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ATM</a:t>
            </a:r>
            <a:r>
              <a:rPr lang="ja-JP" altLang="en-US" sz="1600" u="wavyHeavy" dirty="0">
                <a:uFill>
                  <a:solidFill>
                    <a:srgbClr val="FF0000"/>
                  </a:solidFill>
                </a:uFill>
                <a:latin typeface="+mn-ea"/>
              </a:rPr>
              <a:t>から引き出してお金を準備してください。</a:t>
            </a:r>
            <a:r>
              <a:rPr lang="ja-JP" altLang="en-US" sz="1600" dirty="0">
                <a:latin typeface="+mn-ea"/>
              </a:rPr>
              <a:t>」と言われ、</a:t>
            </a:r>
            <a:r>
              <a:rPr lang="en-US" altLang="ja-JP" sz="1600" dirty="0">
                <a:latin typeface="+mn-ea"/>
              </a:rPr>
              <a:t>9</a:t>
            </a:r>
            <a:r>
              <a:rPr lang="ja-JP" altLang="en-US" sz="1600" dirty="0">
                <a:latin typeface="+mn-ea"/>
              </a:rPr>
              <a:t>月</a:t>
            </a:r>
            <a:r>
              <a:rPr lang="en-US" altLang="ja-JP" sz="1600" dirty="0">
                <a:latin typeface="+mn-ea"/>
              </a:rPr>
              <a:t>17</a:t>
            </a:r>
            <a:r>
              <a:rPr lang="ja-JP" altLang="en-US" sz="1600" dirty="0">
                <a:latin typeface="+mn-ea"/>
              </a:rPr>
              <a:t>日から</a:t>
            </a:r>
            <a:r>
              <a:rPr lang="en-US" altLang="ja-JP" sz="1600" dirty="0">
                <a:latin typeface="+mn-ea"/>
              </a:rPr>
              <a:t>10</a:t>
            </a:r>
            <a:r>
              <a:rPr lang="ja-JP" altLang="en-US" sz="1600" dirty="0">
                <a:latin typeface="+mn-ea"/>
              </a:rPr>
              <a:t>月</a:t>
            </a:r>
            <a:r>
              <a:rPr lang="en-US" altLang="ja-JP" sz="1600" dirty="0">
                <a:latin typeface="+mn-ea"/>
              </a:rPr>
              <a:t>17</a:t>
            </a:r>
            <a:r>
              <a:rPr lang="ja-JP" altLang="en-US" sz="1600" dirty="0">
                <a:latin typeface="+mn-ea"/>
              </a:rPr>
              <a:t>日までの間、金融機関やスーパーマーケットの</a:t>
            </a:r>
            <a:r>
              <a:rPr lang="en-US" altLang="ja-JP" sz="1600" dirty="0">
                <a:latin typeface="+mn-ea"/>
              </a:rPr>
              <a:t>ATM</a:t>
            </a:r>
            <a:r>
              <a:rPr lang="ja-JP" altLang="en-US" sz="1600" dirty="0">
                <a:latin typeface="+mn-ea"/>
              </a:rPr>
              <a:t>で現金合計</a:t>
            </a:r>
            <a:r>
              <a:rPr lang="en-US" altLang="ja-JP" sz="1600" dirty="0">
                <a:latin typeface="+mn-ea"/>
              </a:rPr>
              <a:t>1,900</a:t>
            </a:r>
            <a:r>
              <a:rPr lang="ja-JP" altLang="en-US" sz="1600" dirty="0">
                <a:latin typeface="+mn-ea"/>
              </a:rPr>
              <a:t>万円を出金し、自宅で保管していました。</a:t>
            </a:r>
            <a:endParaRPr lang="en-US" altLang="ja-JP" sz="1600" dirty="0">
              <a:latin typeface="+mn-ea"/>
            </a:endParaRPr>
          </a:p>
          <a:p>
            <a:pPr marL="135731" indent="-135731" defTabSz="303610"/>
            <a:r>
              <a:rPr lang="ja-JP" altLang="en-US" sz="1600" dirty="0">
                <a:latin typeface="+mn-ea"/>
              </a:rPr>
              <a:t>　  すると、サトウから「北海道の警察官がお金を受け取りに行きます。警察官の姿は見ないようにしてください。」などと言われ、複数回にわたり、現金を紙袋に入れて自宅敷地内に置いたところ、紙袋がなくなり、被害にあいました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602" y="1582167"/>
            <a:ext cx="1606280" cy="109968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CA8DB2-0CF6-4A8D-9658-86E1C0B6AF44}"/>
              </a:ext>
            </a:extLst>
          </p:cNvPr>
          <p:cNvSpPr/>
          <p:nvPr/>
        </p:nvSpPr>
        <p:spPr>
          <a:xfrm>
            <a:off x="170597" y="930527"/>
            <a:ext cx="6516806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ja-JP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ニセ警察詐欺で</a:t>
            </a:r>
            <a:r>
              <a:rPr lang="en-US" altLang="ja-JP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1,900</a:t>
            </a:r>
            <a:r>
              <a:rPr lang="ja-JP" alt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万円被害</a:t>
            </a:r>
            <a:endParaRPr lang="ja-JP" alt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テキスト ボックス 1">
            <a:extLst>
              <a:ext uri="{FF2B5EF4-FFF2-40B4-BE49-F238E27FC236}">
                <a16:creationId xmlns:a16="http://schemas.microsoft.com/office/drawing/2014/main" id="{3F75DB5D-8C9A-CC6D-5ED2-4FA176206391}"/>
              </a:ext>
            </a:extLst>
          </p:cNvPr>
          <p:cNvSpPr txBox="1"/>
          <p:nvPr/>
        </p:nvSpPr>
        <p:spPr>
          <a:xfrm>
            <a:off x="192659" y="137578"/>
            <a:ext cx="6432006" cy="457593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defPPr>
              <a:defRPr lang="ja-JP"/>
            </a:defPPr>
            <a:lvl1pPr marL="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644481" rtl="0" eaLnBrk="1" latinLnBrk="0" hangingPunct="1">
              <a:defRPr kumimoji="1" sz="1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</p:spTree>
    <p:extLst>
      <p:ext uri="{BB962C8B-B14F-4D97-AF65-F5344CB8AC3E}">
        <p14:creationId xmlns:p14="http://schemas.microsoft.com/office/powerpoint/2010/main" val="315299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1629</TotalTime>
  <Words>419</Words>
  <PresentationFormat>A4 210 x 297 mm</PresentationFormat>
  <Paragraphs>23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0">
      <vt:lpstr>HGP創英角ｺﾞｼｯｸUB</vt:lpstr>
      <vt:lpstr>HGP創英角ﾎﾟｯﾌﾟ体</vt:lpstr>
      <vt:lpstr>ＭＳ Ｐゴシック</vt:lpstr>
      <vt:lpstr>ＭＳ ゴシック</vt:lpstr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2025-11-10T07:31:57Z</cp:lastPrinted>
  <dcterms:created xsi:type="dcterms:W3CDTF">2025-08-19T23:28:27Z</dcterms:created>
  <dcterms:modified xsi:type="dcterms:W3CDTF">2025-12-16T01:48:33Z</dcterms:modified>
</cp:coreProperties>
</file>