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56" r:id="rId2"/>
  </p:sldIdLst>
  <p:sldSz cx="6858000" cy="9144000" type="screen4x3"/>
  <p:notesSz cx="6807200" cy="9939338"/>
  <p:defaultTextStyle>
    <a:defPPr>
      <a:defRPr lang="ja-JP"/>
    </a:defPPr>
    <a:lvl1pPr marL="0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1pPr>
    <a:lvl2pPr marL="32224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2pPr>
    <a:lvl3pPr marL="64448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3pPr>
    <a:lvl4pPr marL="96672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4pPr>
    <a:lvl5pPr marL="1288962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5pPr>
    <a:lvl6pPr marL="1611203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6pPr>
    <a:lvl7pPr marL="1933444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7pPr>
    <a:lvl8pPr marL="2255684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8pPr>
    <a:lvl9pPr marL="2577925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2D2EE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5087" autoAdjust="0"/>
  </p:normalViewPr>
  <p:slideViewPr>
    <p:cSldViewPr snapToGrid="0" showGuides="1">
      <p:cViewPr varScale="1">
        <p:scale>
          <a:sx n="52" d="100"/>
          <a:sy n="52" d="100"/>
        </p:scale>
        <p:origin x="2274" y="-12"/>
      </p:cViewPr>
      <p:guideLst>
        <p:guide orient="horz" pos="2880"/>
        <p:guide pos="21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C50F21D6-AB94-4531-B709-FE2E1569EFEE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6AC109EB-7F5B-42B0-A2DA-7787977744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217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1pPr>
    <a:lvl2pPr marL="32224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2pPr>
    <a:lvl3pPr marL="64448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3pPr>
    <a:lvl4pPr marL="96672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4pPr>
    <a:lvl5pPr marL="1288962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5pPr>
    <a:lvl6pPr marL="1611203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6pPr>
    <a:lvl7pPr marL="1933444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7pPr>
    <a:lvl8pPr marL="2255684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8pPr>
    <a:lvl9pPr marL="2577925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225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781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055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232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57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369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524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80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71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786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262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34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1"/>
          <p:cNvSpPr txBox="1"/>
          <p:nvPr/>
        </p:nvSpPr>
        <p:spPr>
          <a:xfrm>
            <a:off x="235755" y="77258"/>
            <a:ext cx="6395631" cy="462741"/>
          </a:xfrm>
          <a:prstGeom prst="rect">
            <a:avLst/>
          </a:prstGeom>
          <a:solidFill>
            <a:srgbClr val="FFCCFF"/>
          </a:solidFill>
          <a:ln w="38100" cmpd="sng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72000" tIns="72000" rIns="72000" bIns="72000" rtlCol="0" anchor="ctr" anchorCtr="1">
            <a:scene3d>
              <a:camera prst="orthographicFront"/>
              <a:lightRig rig="threePt" dir="t"/>
            </a:scene3d>
            <a:sp3d extrusionH="254000" contourW="12700">
              <a:bevelT w="254000" h="254000"/>
            </a:sp3d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b="1" dirty="0">
                <a:solidFill>
                  <a:srgbClr val="0070C0"/>
                </a:solidFill>
                <a:effectLst>
                  <a:outerShdw blurRad="50800" dist="38100" dir="2700000" algn="tl" rotWithShape="0">
                    <a:srgbClr val="00B0F0">
                      <a:alpha val="4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特 殊 詐 欺 等 事 件 発 生 通 報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586789" y="540000"/>
            <a:ext cx="427121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（令和７年中 県内居住者 </a:t>
            </a:r>
            <a:r>
              <a:rPr lang="en-US" altLang="ja-JP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1,000</a:t>
            </a:r>
            <a:r>
              <a:rPr lang="ja-JP" altLang="en-US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万円以上の被害 </a:t>
            </a:r>
            <a:r>
              <a:rPr lang="en-US" altLang="ja-JP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</a:t>
            </a:r>
            <a:r>
              <a:rPr lang="ja-JP" altLang="en-US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件目）</a:t>
            </a:r>
            <a:r>
              <a:rPr lang="ja-JP" altLang="en-US" sz="1200" dirty="0"/>
              <a:t> 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8100" y="816999"/>
            <a:ext cx="6772275" cy="7922264"/>
          </a:xfrm>
          <a:prstGeom prst="rect">
            <a:avLst/>
          </a:prstGeom>
          <a:noFill/>
          <a:ln w="31750" cap="flat" cmpd="dbl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2"/>
          <p:cNvSpPr txBox="1"/>
          <p:nvPr/>
        </p:nvSpPr>
        <p:spPr>
          <a:xfrm>
            <a:off x="151032" y="835063"/>
            <a:ext cx="6565078" cy="5457284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36000" tIns="72000" rIns="36000" bIns="36000" rtlCol="0" anchor="t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400" b="1" dirty="0">
                <a:solidFill>
                  <a:srgbClr val="000000"/>
                </a:solidFill>
                <a:latin typeface="+mn-ea"/>
              </a:rPr>
              <a:t>投資詐欺で</a:t>
            </a:r>
            <a:r>
              <a:rPr lang="en-US" altLang="ja-JP" sz="2400" b="1" dirty="0">
                <a:solidFill>
                  <a:srgbClr val="000000"/>
                </a:solidFill>
                <a:latin typeface="+mn-ea"/>
              </a:rPr>
              <a:t>3,000</a:t>
            </a:r>
            <a:r>
              <a:rPr lang="ja-JP" altLang="en-US" sz="2400" b="1" dirty="0">
                <a:solidFill>
                  <a:srgbClr val="000000"/>
                </a:solidFill>
                <a:latin typeface="+mn-ea"/>
              </a:rPr>
              <a:t>万円の高額被害発生</a:t>
            </a:r>
            <a:endParaRPr lang="en-US" altLang="ja-JP" sz="2400" b="1" dirty="0">
              <a:solidFill>
                <a:srgbClr val="000000"/>
              </a:solidFill>
              <a:latin typeface="+mn-ea"/>
            </a:endParaRPr>
          </a:p>
          <a:p>
            <a:pPr algn="ctr"/>
            <a:r>
              <a:rPr lang="ja-JP" altLang="en-US" sz="1800" b="1" dirty="0">
                <a:solidFill>
                  <a:srgbClr val="000000"/>
                </a:solidFill>
                <a:latin typeface="+mn-ea"/>
              </a:rPr>
              <a:t>～有名人・投資家になりすました偽サイトに注意～</a:t>
            </a:r>
            <a:endParaRPr lang="en-US" altLang="ja-JP" sz="2400" b="1" dirty="0">
              <a:solidFill>
                <a:srgbClr val="00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ja-JP" sz="1600" b="1" dirty="0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1600" b="1" dirty="0">
                <a:solidFill>
                  <a:srgbClr val="000000"/>
                </a:solidFill>
                <a:latin typeface="+mn-ea"/>
              </a:rPr>
              <a:t>被害者</a:t>
            </a:r>
            <a:r>
              <a:rPr lang="en-US" altLang="ja-JP" sz="1600" b="1" dirty="0">
                <a:solidFill>
                  <a:srgbClr val="000000"/>
                </a:solidFill>
                <a:latin typeface="+mn-ea"/>
              </a:rPr>
              <a:t>】</a:t>
            </a:r>
          </a:p>
          <a:p>
            <a:r>
              <a:rPr lang="ja-JP" altLang="en-US" sz="1600" dirty="0">
                <a:solidFill>
                  <a:srgbClr val="000000"/>
                </a:solidFill>
                <a:latin typeface="+mn-ea"/>
              </a:rPr>
              <a:t>　　山形市居住　</a:t>
            </a:r>
            <a:r>
              <a:rPr lang="en-US" altLang="ja-JP" sz="1600" dirty="0">
                <a:solidFill>
                  <a:srgbClr val="000000"/>
                </a:solidFill>
                <a:latin typeface="+mn-ea"/>
              </a:rPr>
              <a:t>30</a:t>
            </a:r>
            <a:r>
              <a:rPr lang="ja-JP" altLang="en-US" sz="1600" dirty="0">
                <a:solidFill>
                  <a:srgbClr val="000000"/>
                </a:solidFill>
                <a:latin typeface="+mn-ea"/>
              </a:rPr>
              <a:t>歳代　女性</a:t>
            </a:r>
            <a:endParaRPr lang="en-US" altLang="ja-JP" sz="1600" dirty="0">
              <a:solidFill>
                <a:srgbClr val="00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ja-JP" sz="1600" b="1" dirty="0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1600" b="1" dirty="0">
                <a:solidFill>
                  <a:srgbClr val="000000"/>
                </a:solidFill>
                <a:latin typeface="+mn-ea"/>
              </a:rPr>
              <a:t>被害額</a:t>
            </a:r>
            <a:r>
              <a:rPr lang="en-US" altLang="ja-JP" sz="1600" b="1" dirty="0">
                <a:solidFill>
                  <a:srgbClr val="000000"/>
                </a:solidFill>
                <a:latin typeface="+mn-ea"/>
              </a:rPr>
              <a:t>】</a:t>
            </a:r>
          </a:p>
          <a:p>
            <a:r>
              <a:rPr lang="ja-JP" altLang="en-US" sz="1600" dirty="0">
                <a:solidFill>
                  <a:srgbClr val="000000"/>
                </a:solidFill>
                <a:latin typeface="+mn-ea"/>
              </a:rPr>
              <a:t>　　総額　</a:t>
            </a:r>
            <a:r>
              <a:rPr lang="en-US" altLang="ja-JP" sz="1600" dirty="0">
                <a:solidFill>
                  <a:srgbClr val="000000"/>
                </a:solidFill>
                <a:latin typeface="+mn-ea"/>
              </a:rPr>
              <a:t>3,000</a:t>
            </a:r>
            <a:r>
              <a:rPr lang="ja-JP" altLang="en-US" sz="1600" dirty="0">
                <a:solidFill>
                  <a:srgbClr val="000000"/>
                </a:solidFill>
                <a:latin typeface="+mn-ea"/>
              </a:rPr>
              <a:t>万円</a:t>
            </a:r>
            <a:endParaRPr lang="en-US" altLang="ja-JP" sz="1600" dirty="0">
              <a:solidFill>
                <a:srgbClr val="000000"/>
              </a:solidFill>
              <a:latin typeface="+mn-ea"/>
            </a:endParaRPr>
          </a:p>
          <a:p>
            <a:pPr marL="85725" indent="-85725">
              <a:lnSpc>
                <a:spcPct val="150000"/>
              </a:lnSpc>
            </a:pPr>
            <a:r>
              <a:rPr lang="en-US" altLang="ja-JP" sz="1600" b="1" dirty="0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1600" b="1" dirty="0">
                <a:solidFill>
                  <a:srgbClr val="000000"/>
                </a:solidFill>
                <a:latin typeface="+mn-ea"/>
              </a:rPr>
              <a:t>被害概要</a:t>
            </a:r>
            <a:r>
              <a:rPr lang="en-US" altLang="ja-JP" sz="1600" b="1" dirty="0">
                <a:solidFill>
                  <a:srgbClr val="000000"/>
                </a:solidFill>
                <a:latin typeface="+mn-ea"/>
              </a:rPr>
              <a:t>】</a:t>
            </a:r>
          </a:p>
          <a:p>
            <a:pPr algn="just"/>
            <a:r>
              <a:rPr lang="ja-JP" altLang="en-US" sz="1600" b="1" dirty="0">
                <a:solidFill>
                  <a:srgbClr val="000000"/>
                </a:solidFill>
                <a:latin typeface="+mn-ea"/>
              </a:rPr>
              <a:t>　　</a:t>
            </a:r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令和７年８月上旬、被害者は、インターネットで資産運用につい</a:t>
            </a:r>
            <a:endParaRPr lang="en-US" altLang="ja-JP" sz="1600" dirty="0">
              <a:solidFill>
                <a:srgbClr val="000000"/>
              </a:solidFill>
              <a:latin typeface="+mn-ea"/>
            </a:endParaRPr>
          </a:p>
          <a:p>
            <a:pPr algn="just"/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　て調べていたところ、</a:t>
            </a:r>
            <a:r>
              <a:rPr lang="ja-JP" altLang="en-US" sz="1600" b="0" i="0" u="heavy" strike="noStrike" dirty="0">
                <a:solidFill>
                  <a:srgbClr val="000000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著名な投資家のサイト</a:t>
            </a:r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を見つけ、投資家の</a:t>
            </a:r>
            <a:endParaRPr lang="en-US" altLang="ja-JP" sz="1600" b="0" i="0" u="none" strike="noStrike" baseline="0" dirty="0">
              <a:solidFill>
                <a:srgbClr val="000000"/>
              </a:solidFill>
              <a:latin typeface="+mn-ea"/>
            </a:endParaRPr>
          </a:p>
          <a:p>
            <a:pPr algn="just"/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　</a:t>
            </a:r>
            <a:r>
              <a:rPr lang="en-US" altLang="ja-JP" sz="1600" b="0" i="0" u="heavy" strike="noStrike" dirty="0">
                <a:solidFill>
                  <a:srgbClr val="000000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LINE</a:t>
            </a:r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アカウントを登録しました。</a:t>
            </a:r>
          </a:p>
          <a:p>
            <a:pPr algn="just"/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　　その後、「アシスタントの岡本千佳」という</a:t>
            </a:r>
            <a:r>
              <a:rPr lang="en-US" altLang="ja-JP" sz="1600" b="0" i="0" u="none" strike="noStrike" baseline="0" dirty="0">
                <a:solidFill>
                  <a:srgbClr val="000000"/>
                </a:solidFill>
                <a:latin typeface="+mn-ea"/>
              </a:rPr>
              <a:t>LINE</a:t>
            </a:r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アカウントを紹</a:t>
            </a:r>
            <a:endParaRPr lang="en-US" altLang="ja-JP" sz="1600" b="0" i="0" u="none" strike="noStrike" baseline="0" dirty="0">
              <a:solidFill>
                <a:srgbClr val="000000"/>
              </a:solidFill>
              <a:latin typeface="+mn-ea"/>
            </a:endParaRPr>
          </a:p>
          <a:p>
            <a:pPr algn="just"/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　介され、以降、岡本から優良株の情報やその説明が毎日のように送</a:t>
            </a:r>
            <a:endParaRPr lang="en-US" altLang="ja-JP" sz="1600" b="0" i="0" u="none" strike="noStrike" baseline="0" dirty="0">
              <a:solidFill>
                <a:srgbClr val="000000"/>
              </a:solidFill>
              <a:latin typeface="+mn-ea"/>
            </a:endParaRPr>
          </a:p>
          <a:p>
            <a:pPr algn="just"/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　られてきました。</a:t>
            </a:r>
          </a:p>
          <a:p>
            <a:pPr algn="just"/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　　被害者は、岡本の説明が具体的だったことや有名な投資家のアシ</a:t>
            </a:r>
            <a:endParaRPr lang="en-US" altLang="ja-JP" sz="1600" b="0" i="0" u="none" strike="noStrike" baseline="0" dirty="0">
              <a:solidFill>
                <a:srgbClr val="000000"/>
              </a:solidFill>
              <a:latin typeface="+mn-ea"/>
            </a:endParaRPr>
          </a:p>
          <a:p>
            <a:pPr algn="just"/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　スタントを名乗っていたことから、岡本の指示どおりに投資をする</a:t>
            </a:r>
            <a:endParaRPr lang="en-US" altLang="ja-JP" sz="1600" b="0" i="0" u="none" strike="noStrike" baseline="0" dirty="0">
              <a:solidFill>
                <a:srgbClr val="000000"/>
              </a:solidFill>
              <a:latin typeface="+mn-ea"/>
            </a:endParaRPr>
          </a:p>
          <a:p>
            <a:pPr algn="just"/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　ことに決め、指定された口座に合計４回、現金合計</a:t>
            </a:r>
            <a:r>
              <a:rPr lang="en-US" altLang="ja-JP" sz="1600" b="0" i="0" u="none" strike="noStrike" baseline="0" dirty="0">
                <a:solidFill>
                  <a:srgbClr val="000000"/>
                </a:solidFill>
                <a:latin typeface="+mn-ea"/>
              </a:rPr>
              <a:t>3,000</a:t>
            </a:r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万円を振り</a:t>
            </a:r>
            <a:endParaRPr lang="en-US" altLang="ja-JP" sz="1600" b="0" i="0" u="none" strike="noStrike" baseline="0" dirty="0">
              <a:solidFill>
                <a:srgbClr val="000000"/>
              </a:solidFill>
              <a:latin typeface="+mn-ea"/>
            </a:endParaRPr>
          </a:p>
          <a:p>
            <a:pPr algn="just"/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　込んで被害にあいました。</a:t>
            </a:r>
            <a:endParaRPr lang="en-US" altLang="ja-JP" sz="1600" b="0" i="0" u="none" strike="noStrike" baseline="0" dirty="0">
              <a:solidFill>
                <a:srgbClr val="000000"/>
              </a:solidFill>
              <a:latin typeface="+mn-ea"/>
            </a:endParaRPr>
          </a:p>
          <a:p>
            <a:pPr algn="just"/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　　岡本</a:t>
            </a:r>
            <a:r>
              <a:rPr kumimoji="1" lang="ja-JP" altLang="en-US" sz="1600" dirty="0">
                <a:latin typeface="+mn-ea"/>
              </a:rPr>
              <a:t>から教えられた</a:t>
            </a:r>
            <a:r>
              <a:rPr kumimoji="1" lang="ja-JP" altLang="en-US" sz="1600" u="heavy" dirty="0">
                <a:uFill>
                  <a:solidFill>
                    <a:srgbClr val="FF0000"/>
                  </a:solidFill>
                </a:uFill>
                <a:latin typeface="+mn-ea"/>
              </a:rPr>
              <a:t>投資サイト</a:t>
            </a:r>
            <a:r>
              <a:rPr kumimoji="1" lang="ja-JP" altLang="en-US" sz="1600" dirty="0">
                <a:latin typeface="+mn-ea"/>
              </a:rPr>
              <a:t>上で利益が出ていたことから、出</a:t>
            </a:r>
            <a:endParaRPr kumimoji="1" lang="en-US" altLang="ja-JP" sz="1600" dirty="0">
              <a:latin typeface="+mn-ea"/>
            </a:endParaRPr>
          </a:p>
          <a:p>
            <a:pPr algn="just"/>
            <a:r>
              <a:rPr kumimoji="1" lang="ja-JP" altLang="en-US" sz="1600" dirty="0">
                <a:latin typeface="+mn-ea"/>
              </a:rPr>
              <a:t>　金しようとしたところ、</a:t>
            </a:r>
            <a:r>
              <a:rPr kumimoji="1" lang="en-US" altLang="ja-JP" sz="1600" dirty="0">
                <a:latin typeface="+mn-ea"/>
              </a:rPr>
              <a:t>『</a:t>
            </a:r>
            <a:r>
              <a:rPr kumimoji="1" lang="ja-JP" altLang="en-US" sz="1600" dirty="0">
                <a:latin typeface="+mn-ea"/>
              </a:rPr>
              <a:t>出金できない</a:t>
            </a:r>
            <a:r>
              <a:rPr kumimoji="1" lang="en-US" altLang="ja-JP" sz="1600" dirty="0">
                <a:latin typeface="+mn-ea"/>
              </a:rPr>
              <a:t>』</a:t>
            </a:r>
            <a:r>
              <a:rPr kumimoji="1" lang="ja-JP" altLang="en-US" sz="1600" dirty="0">
                <a:latin typeface="+mn-ea"/>
              </a:rPr>
              <a:t>などと言われ、被害に気</a:t>
            </a:r>
            <a:endParaRPr kumimoji="1" lang="en-US" altLang="ja-JP" sz="1600" dirty="0">
              <a:latin typeface="+mn-ea"/>
            </a:endParaRPr>
          </a:p>
          <a:p>
            <a:pPr algn="just"/>
            <a:r>
              <a:rPr kumimoji="1" lang="ja-JP" altLang="en-US" sz="1600" dirty="0">
                <a:latin typeface="+mn-ea"/>
              </a:rPr>
              <a:t>　付きました。</a:t>
            </a:r>
            <a:endParaRPr lang="ja-JP" altLang="en-US" sz="1600" b="0" i="0" u="none" strike="noStrike" baseline="0" dirty="0">
              <a:solidFill>
                <a:srgbClr val="000000"/>
              </a:solidFill>
              <a:latin typeface="+mn-ea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9403" y="1677714"/>
            <a:ext cx="1687259" cy="1170260"/>
          </a:xfrm>
          <a:prstGeom prst="rect">
            <a:avLst/>
          </a:prstGeom>
        </p:spPr>
      </p:pic>
      <p:sp>
        <p:nvSpPr>
          <p:cNvPr id="15" name="テキスト ボックス 3">
            <a:extLst>
              <a:ext uri="{FF2B5EF4-FFF2-40B4-BE49-F238E27FC236}">
                <a16:creationId xmlns:a16="http://schemas.microsoft.com/office/drawing/2014/main" id="{6C9F3954-D306-4B02-9F8A-7FCB642EF485}"/>
              </a:ext>
            </a:extLst>
          </p:cNvPr>
          <p:cNvSpPr txBox="1"/>
          <p:nvPr/>
        </p:nvSpPr>
        <p:spPr>
          <a:xfrm>
            <a:off x="151032" y="6329680"/>
            <a:ext cx="6565078" cy="2334260"/>
          </a:xfrm>
          <a:prstGeom prst="rect">
            <a:avLst/>
          </a:prstGeom>
          <a:gradFill>
            <a:gsLst>
              <a:gs pos="0">
                <a:srgbClr val="FFC000">
                  <a:lumMod val="5000"/>
                  <a:lumOff val="95000"/>
                </a:srgbClr>
              </a:gs>
              <a:gs pos="74000">
                <a:srgbClr val="FFC000">
                  <a:lumMod val="45000"/>
                  <a:lumOff val="55000"/>
                </a:srgbClr>
              </a:gs>
              <a:gs pos="83000">
                <a:srgbClr val="FFC000">
                  <a:lumMod val="45000"/>
                  <a:lumOff val="55000"/>
                </a:srgbClr>
              </a:gs>
              <a:gs pos="100000">
                <a:srgbClr val="FFC000">
                  <a:lumMod val="30000"/>
                  <a:lumOff val="70000"/>
                </a:srgbClr>
              </a:gs>
            </a:gsLst>
            <a:lin ang="5400000" scaled="1"/>
          </a:gradFill>
          <a:ln w="9525" cmpd="sng">
            <a:solidFill>
              <a:sysClr val="window" lastClr="FFFFFF">
                <a:shade val="50000"/>
              </a:sys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wrap="square" lIns="36000" tIns="72000" rIns="36000" bIns="72000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</a:rPr>
              <a:t>手口の特徴を知り、だまされないようにしましょう！</a:t>
            </a:r>
            <a:endParaRPr kumimoji="1" lang="en-US" altLang="ja-JP" sz="1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</a:endParaRPr>
          </a:p>
          <a:p>
            <a:r>
              <a:rPr lang="ja-JP" altLang="en-US" sz="1600" b="1" dirty="0">
                <a:latin typeface="+mn-ea"/>
              </a:rPr>
              <a:t>　☆ 著名人になりすました投資のニセ広告に注意</a:t>
            </a:r>
            <a:endParaRPr lang="en-US" altLang="ja-JP" sz="1600" b="1" dirty="0">
              <a:latin typeface="+mn-ea"/>
            </a:endParaRPr>
          </a:p>
          <a:p>
            <a:pPr marL="263525" indent="-171450"/>
            <a:r>
              <a:rPr lang="ja-JP" altLang="en-US" sz="1600" b="1" dirty="0">
                <a:latin typeface="+mn-ea"/>
              </a:rPr>
              <a:t>　　</a:t>
            </a:r>
            <a:r>
              <a:rPr lang="ja-JP" altLang="en-US" sz="1600" dirty="0">
                <a:latin typeface="+mn-ea"/>
              </a:rPr>
              <a:t>著名人になりすました詐欺広告をクリックして被害に遭うケースが相次いでいます。投資の広告からサクラがいる</a:t>
            </a:r>
            <a:r>
              <a:rPr lang="en-US" altLang="ja-JP" sz="1600" dirty="0">
                <a:latin typeface="+mn-ea"/>
              </a:rPr>
              <a:t>LINE</a:t>
            </a:r>
            <a:r>
              <a:rPr lang="ja-JP" altLang="en-US" sz="1600" dirty="0">
                <a:latin typeface="+mn-ea"/>
              </a:rPr>
              <a:t>グループに誘導されます。</a:t>
            </a:r>
            <a:endParaRPr lang="en-US" altLang="ja-JP" sz="1600" dirty="0">
              <a:latin typeface="+mn-ea"/>
            </a:endParaRPr>
          </a:p>
          <a:p>
            <a:r>
              <a:rPr lang="ja-JP" altLang="en-US" sz="1600" b="1" dirty="0">
                <a:latin typeface="+mn-ea"/>
              </a:rPr>
              <a:t>　☆ 投資において「必ず儲かる」「元本保証」は詐欺の典型です。</a:t>
            </a:r>
            <a:endParaRPr lang="en-US" altLang="ja-JP" sz="1600" b="1" dirty="0">
              <a:latin typeface="+mn-ea"/>
            </a:endParaRPr>
          </a:p>
          <a:p>
            <a:r>
              <a:rPr lang="ja-JP" altLang="en-US" sz="1600" b="1" dirty="0">
                <a:latin typeface="+mn-ea"/>
              </a:rPr>
              <a:t>　☆ 投資サイト･アプリへの誘導に注意</a:t>
            </a:r>
            <a:endParaRPr lang="en-US" altLang="ja-JP" sz="1600" b="1" dirty="0">
              <a:latin typeface="+mn-ea"/>
            </a:endParaRPr>
          </a:p>
          <a:p>
            <a:pPr marL="263525" indent="184150"/>
            <a:r>
              <a:rPr lang="ja-JP" altLang="en-US" sz="1600" dirty="0">
                <a:latin typeface="+mn-ea"/>
              </a:rPr>
              <a:t>投資サイト等で利益が上がっているように見せかけ、当初は利益の払い戻しに応じるなどして信用させます。</a:t>
            </a:r>
            <a:endParaRPr kumimoji="1" lang="en-US" altLang="ja-JP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2" name="テキスト ボックス 13">
            <a:extLst>
              <a:ext uri="{FF2B5EF4-FFF2-40B4-BE49-F238E27FC236}">
                <a16:creationId xmlns:a16="http://schemas.microsoft.com/office/drawing/2014/main" id="{C5E0B1B2-5D11-4065-A614-666EE151F99A}"/>
              </a:ext>
            </a:extLst>
          </p:cNvPr>
          <p:cNvSpPr txBox="1"/>
          <p:nvPr/>
        </p:nvSpPr>
        <p:spPr>
          <a:xfrm>
            <a:off x="38100" y="8756415"/>
            <a:ext cx="6819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2241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4481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66721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8962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11203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33444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55684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77925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800" b="1" dirty="0">
                <a:latin typeface="+mn-ea"/>
              </a:rPr>
              <a:t>山形市　山形県警察</a:t>
            </a:r>
          </a:p>
          <a:p>
            <a:pPr algn="ctr"/>
            <a:endParaRPr kumimoji="1" lang="ja-JP" altLang="en-US" sz="18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70632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544</TotalTime>
  <Words>346</Words>
  <PresentationFormat>画面に合わせる (4:3)</PresentationFormat>
  <Paragraphs>29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8">
      <vt:lpstr>HGP創英角ﾎﾟｯﾌﾟ体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2025-11-05T08:27:31Z</cp:lastPrinted>
  <dcterms:created xsi:type="dcterms:W3CDTF">2025-09-24T23:33:05Z</dcterms:created>
  <dcterms:modified xsi:type="dcterms:W3CDTF">2025-12-16T01:47:29Z</dcterms:modified>
</cp:coreProperties>
</file>