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1pPr>
    <a:lvl2pPr marL="32224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2pPr>
    <a:lvl3pPr marL="64448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3pPr>
    <a:lvl4pPr marL="96672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4pPr>
    <a:lvl5pPr marL="1288962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5pPr>
    <a:lvl6pPr marL="1611203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6pPr>
    <a:lvl7pPr marL="1933444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7pPr>
    <a:lvl8pPr marL="2255684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8pPr>
    <a:lvl9pPr marL="2577925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2D2EE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5087" autoAdjust="0"/>
  </p:normalViewPr>
  <p:slideViewPr>
    <p:cSldViewPr snapToGrid="0" showGuides="1">
      <p:cViewPr varScale="1">
        <p:scale>
          <a:sx n="52" d="100"/>
          <a:sy n="52" d="100"/>
        </p:scale>
        <p:origin x="2274" y="-42"/>
      </p:cViewPr>
      <p:guideLst>
        <p:guide orient="horz" pos="2880"/>
        <p:guide pos="21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C50F21D6-AB94-4531-B709-FE2E1569EFEE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6AC109EB-7F5B-42B0-A2DA-7787977744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217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1pPr>
    <a:lvl2pPr marL="32224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2pPr>
    <a:lvl3pPr marL="64448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3pPr>
    <a:lvl4pPr marL="96672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4pPr>
    <a:lvl5pPr marL="1288962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5pPr>
    <a:lvl6pPr marL="1611203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6pPr>
    <a:lvl7pPr marL="1933444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7pPr>
    <a:lvl8pPr marL="2255684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8pPr>
    <a:lvl9pPr marL="2577925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22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78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055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23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57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369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524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80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7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78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26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34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1"/>
          <p:cNvSpPr txBox="1"/>
          <p:nvPr/>
        </p:nvSpPr>
        <p:spPr>
          <a:xfrm>
            <a:off x="151032" y="91439"/>
            <a:ext cx="6565078" cy="457593"/>
          </a:xfrm>
          <a:prstGeom prst="rect">
            <a:avLst/>
          </a:prstGeom>
          <a:solidFill>
            <a:srgbClr val="FFCCFF"/>
          </a:solidFill>
          <a:ln w="38100" cmpd="sng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72000" tIns="72000" rIns="72000" bIns="72000" rtlCol="0" anchor="ctr" anchorCtr="1">
            <a:scene3d>
              <a:camera prst="orthographicFront"/>
              <a:lightRig rig="threePt" dir="t"/>
            </a:scene3d>
            <a:sp3d extrusionH="254000" contourW="12700">
              <a:bevelT w="254000" h="254000"/>
            </a:sp3d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>
                <a:solidFill>
                  <a:srgbClr val="0070C0"/>
                </a:solidFill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特 殊 詐 欺 等 事 件 発 生 通 報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433320" y="549032"/>
            <a:ext cx="47447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（令和７年中 県内居住者 </a:t>
            </a:r>
            <a:r>
              <a:rPr lang="en-US" altLang="ja-JP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1,000</a:t>
            </a:r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万円以上の被害　</a:t>
            </a:r>
            <a:r>
              <a:rPr lang="en-US" altLang="ja-JP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18</a:t>
            </a:r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en-US" altLang="ja-JP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19</a:t>
            </a:r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件目）</a:t>
            </a:r>
            <a:r>
              <a:rPr lang="ja-JP" altLang="en-US" sz="1200" dirty="0"/>
              <a:t> 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8100" y="816999"/>
            <a:ext cx="6772275" cy="8003835"/>
          </a:xfrm>
          <a:prstGeom prst="rect">
            <a:avLst/>
          </a:prstGeom>
          <a:noFill/>
          <a:ln w="31750" cap="flat" cmpd="dbl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2"/>
          <p:cNvSpPr txBox="1"/>
          <p:nvPr/>
        </p:nvSpPr>
        <p:spPr>
          <a:xfrm>
            <a:off x="151032" y="835063"/>
            <a:ext cx="6565078" cy="534346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36000" tIns="72000" rIns="36000" bIns="36000" rtlCol="0" anchor="t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100" b="1" dirty="0">
                <a:solidFill>
                  <a:srgbClr val="000000"/>
                </a:solidFill>
                <a:latin typeface="+mn-ea"/>
              </a:rPr>
              <a:t>ロマンス投資詐欺で</a:t>
            </a:r>
            <a:r>
              <a:rPr lang="en-US" altLang="ja-JP" sz="2100" b="1" dirty="0">
                <a:solidFill>
                  <a:srgbClr val="000000"/>
                </a:solidFill>
                <a:latin typeface="+mn-ea"/>
              </a:rPr>
              <a:t>1,000</a:t>
            </a:r>
            <a:r>
              <a:rPr lang="ja-JP" altLang="en-US" sz="2100" b="1" dirty="0">
                <a:solidFill>
                  <a:srgbClr val="000000"/>
                </a:solidFill>
                <a:latin typeface="+mn-ea"/>
              </a:rPr>
              <a:t>万円以上被害が連続発生！</a:t>
            </a:r>
            <a:endParaRPr lang="en-US" altLang="ja-JP" sz="2100" b="1" dirty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500" b="1" dirty="0">
                <a:solidFill>
                  <a:srgbClr val="000000"/>
                </a:solidFill>
                <a:latin typeface="+mn-ea"/>
              </a:rPr>
              <a:t>事例１</a:t>
            </a: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pPr marL="182563" defTabSz="611188">
              <a:tabLst>
                <a:tab pos="5918200" algn="l"/>
                <a:tab pos="6008688" algn="l"/>
                <a:tab pos="6100763" algn="l"/>
                <a:tab pos="6191250" algn="l"/>
              </a:tabLst>
            </a:pPr>
            <a:r>
              <a:rPr kumimoji="1" lang="ja-JP" altLang="en-US" sz="1500" dirty="0">
                <a:latin typeface="+mn-ea"/>
              </a:rPr>
              <a:t>　７月中旬、男性</a:t>
            </a:r>
            <a:r>
              <a:rPr kumimoji="1" lang="en-US" altLang="ja-JP" sz="1500" dirty="0">
                <a:latin typeface="+mn-ea"/>
              </a:rPr>
              <a:t>(</a:t>
            </a:r>
            <a:r>
              <a:rPr kumimoji="1" lang="ja-JP" altLang="en-US" sz="1500" dirty="0">
                <a:latin typeface="+mn-ea"/>
              </a:rPr>
              <a:t>天童市居住、</a:t>
            </a:r>
            <a:r>
              <a:rPr kumimoji="1" lang="en-US" altLang="ja-JP" sz="1500" dirty="0">
                <a:latin typeface="+mn-ea"/>
              </a:rPr>
              <a:t>50</a:t>
            </a:r>
            <a:r>
              <a:rPr kumimoji="1" lang="ja-JP" altLang="en-US" sz="1500" dirty="0">
                <a:latin typeface="+mn-ea"/>
              </a:rPr>
              <a:t>歳代</a:t>
            </a:r>
            <a:r>
              <a:rPr kumimoji="1" lang="en-US" altLang="ja-JP" sz="1500" dirty="0">
                <a:latin typeface="+mn-ea"/>
              </a:rPr>
              <a:t>)</a:t>
            </a:r>
            <a:r>
              <a:rPr kumimoji="1" lang="ja-JP" altLang="en-US" sz="1500" dirty="0">
                <a:latin typeface="+mn-ea"/>
              </a:rPr>
              <a:t>は、</a:t>
            </a:r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出会系アプリ</a:t>
            </a:r>
            <a:r>
              <a:rPr kumimoji="1" lang="ja-JP" altLang="en-US" sz="1500" dirty="0">
                <a:latin typeface="+mn-ea"/>
              </a:rPr>
              <a:t>で</a:t>
            </a:r>
            <a:r>
              <a:rPr kumimoji="1" lang="en-US" altLang="ja-JP" sz="1500" dirty="0">
                <a:latin typeface="+mn-ea"/>
              </a:rPr>
              <a:t>｢</a:t>
            </a:r>
            <a:r>
              <a:rPr kumimoji="1" lang="ja-JP" altLang="en-US" sz="1500" dirty="0">
                <a:latin typeface="+mn-ea"/>
              </a:rPr>
              <a:t>山元</a:t>
            </a:r>
            <a:r>
              <a:rPr kumimoji="1" lang="en-US" altLang="ja-JP" sz="1500" dirty="0">
                <a:latin typeface="+mn-ea"/>
              </a:rPr>
              <a:t>｣</a:t>
            </a:r>
            <a:r>
              <a:rPr kumimoji="1" lang="ja-JP" altLang="en-US" sz="1500" dirty="0">
                <a:latin typeface="+mn-ea"/>
              </a:rPr>
              <a:t>と名</a:t>
            </a:r>
            <a:endParaRPr kumimoji="1" lang="en-US" altLang="ja-JP" sz="1500" dirty="0">
              <a:latin typeface="+mn-ea"/>
            </a:endParaRPr>
          </a:p>
          <a:p>
            <a:pPr marL="182563" defTabSz="611188">
              <a:tabLst>
                <a:tab pos="5918200" algn="l"/>
                <a:tab pos="6008688" algn="l"/>
                <a:tab pos="6100763" algn="l"/>
                <a:tab pos="6191250" algn="l"/>
              </a:tabLst>
            </a:pPr>
            <a:r>
              <a:rPr kumimoji="1" lang="ja-JP" altLang="en-US" sz="1500" dirty="0">
                <a:latin typeface="+mn-ea"/>
              </a:rPr>
              <a:t>乗る男と知り合い、</a:t>
            </a:r>
            <a:r>
              <a:rPr kumimoji="1" lang="en-US" altLang="ja-JP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LINE</a:t>
            </a:r>
            <a:r>
              <a:rPr kumimoji="1" lang="ja-JP" altLang="en-US" sz="1500" dirty="0">
                <a:latin typeface="+mn-ea"/>
              </a:rPr>
              <a:t>でやり取りするうちに親近感を抱くようになりました。</a:t>
            </a:r>
            <a:endParaRPr kumimoji="1" lang="en-US" altLang="ja-JP" sz="1500" dirty="0">
              <a:latin typeface="+mn-ea"/>
            </a:endParaRPr>
          </a:p>
          <a:p>
            <a:r>
              <a:rPr kumimoji="1" lang="ja-JP" altLang="en-US" sz="1500" dirty="0">
                <a:latin typeface="+mn-ea"/>
              </a:rPr>
              <a:t>　</a:t>
            </a:r>
            <a:r>
              <a:rPr lang="ja-JP" altLang="en-US" sz="1500" dirty="0">
                <a:latin typeface="+mn-ea"/>
              </a:rPr>
              <a:t>　</a:t>
            </a:r>
            <a:r>
              <a:rPr kumimoji="1" lang="ja-JP" altLang="en-US" sz="1500" dirty="0">
                <a:latin typeface="+mn-ea"/>
              </a:rPr>
              <a:t>「山元」から</a:t>
            </a:r>
            <a:r>
              <a:rPr kumimoji="1" lang="en-US" altLang="ja-JP" sz="1500" dirty="0">
                <a:latin typeface="+mn-ea"/>
              </a:rPr>
              <a:t>『</a:t>
            </a:r>
            <a:r>
              <a:rPr kumimoji="1" lang="ja-JP" altLang="en-US" sz="1500" dirty="0">
                <a:latin typeface="+mn-ea"/>
              </a:rPr>
              <a:t>まずは３万から５万円の少額資金で、僕の投資プラン</a:t>
            </a:r>
            <a:endParaRPr kumimoji="1" lang="en-US" altLang="ja-JP" sz="1500" dirty="0">
              <a:latin typeface="+mn-ea"/>
            </a:endParaRPr>
          </a:p>
          <a:p>
            <a:pPr indent="182563"/>
            <a:r>
              <a:rPr kumimoji="1" lang="ja-JP" altLang="en-US" sz="1500" dirty="0">
                <a:latin typeface="+mn-ea"/>
              </a:rPr>
              <a:t>に沿って段階的に試してみるのも一つの方法かもしれません。</a:t>
            </a:r>
            <a:r>
              <a:rPr kumimoji="1" lang="en-US" altLang="ja-JP" sz="1500" dirty="0">
                <a:latin typeface="+mn-ea"/>
              </a:rPr>
              <a:t>』</a:t>
            </a:r>
            <a:r>
              <a:rPr kumimoji="1" lang="ja-JP" altLang="en-US" sz="1500" dirty="0">
                <a:latin typeface="+mn-ea"/>
              </a:rPr>
              <a:t>などと</a:t>
            </a:r>
            <a:endParaRPr kumimoji="1" lang="en-US" altLang="ja-JP" sz="1500" dirty="0">
              <a:latin typeface="+mn-ea"/>
            </a:endParaRPr>
          </a:p>
          <a:p>
            <a:pPr indent="182563"/>
            <a:r>
              <a:rPr kumimoji="1" lang="ja-JP" altLang="en-US" sz="1500" dirty="0">
                <a:latin typeface="+mn-ea"/>
              </a:rPr>
              <a:t>投資を勧められました。</a:t>
            </a:r>
            <a:endParaRPr kumimoji="1" lang="en-US" altLang="ja-JP" sz="1500" dirty="0">
              <a:latin typeface="+mn-ea"/>
            </a:endParaRPr>
          </a:p>
          <a:p>
            <a:pPr marL="182563" indent="-182563"/>
            <a:r>
              <a:rPr kumimoji="1" lang="ja-JP" altLang="en-US" sz="1500" dirty="0">
                <a:latin typeface="+mn-ea"/>
              </a:rPr>
              <a:t>　　被害者は、「山元」から教えて貰いながら</a:t>
            </a:r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暗号資産</a:t>
            </a:r>
            <a:r>
              <a:rPr kumimoji="1" lang="ja-JP" altLang="en-US" sz="1500" dirty="0">
                <a:latin typeface="+mn-ea"/>
              </a:rPr>
              <a:t>の取引所に口座を</a:t>
            </a:r>
            <a:endParaRPr kumimoji="1" lang="en-US" altLang="ja-JP" sz="1500" dirty="0">
              <a:latin typeface="+mn-ea"/>
            </a:endParaRPr>
          </a:p>
          <a:p>
            <a:pPr marL="182563" indent="-182563"/>
            <a:r>
              <a:rPr lang="ja-JP" altLang="en-US" sz="1500" dirty="0">
                <a:latin typeface="+mn-ea"/>
              </a:rPr>
              <a:t>　</a:t>
            </a:r>
            <a:r>
              <a:rPr kumimoji="1" lang="ja-JP" altLang="en-US" sz="1500" dirty="0">
                <a:latin typeface="+mn-ea"/>
              </a:rPr>
              <a:t>開設し、指定されたアドレスに暗号資産合計約</a:t>
            </a:r>
            <a:r>
              <a:rPr kumimoji="1" lang="en-US" altLang="ja-JP" sz="1500" dirty="0">
                <a:latin typeface="+mn-ea"/>
              </a:rPr>
              <a:t>1,586</a:t>
            </a:r>
            <a:r>
              <a:rPr kumimoji="1" lang="ja-JP" altLang="en-US" sz="1500" dirty="0">
                <a:latin typeface="+mn-ea"/>
              </a:rPr>
              <a:t>万円分を送金して</a:t>
            </a:r>
            <a:endParaRPr kumimoji="1" lang="en-US" altLang="ja-JP" sz="1500" dirty="0">
              <a:latin typeface="+mn-ea"/>
            </a:endParaRPr>
          </a:p>
          <a:p>
            <a:pPr marL="182563" indent="-182563"/>
            <a:r>
              <a:rPr lang="ja-JP" altLang="en-US" sz="1500" dirty="0">
                <a:latin typeface="+mn-ea"/>
              </a:rPr>
              <a:t>　</a:t>
            </a:r>
            <a:r>
              <a:rPr kumimoji="1" lang="ja-JP" altLang="en-US" sz="1500" dirty="0">
                <a:latin typeface="+mn-ea"/>
              </a:rPr>
              <a:t>被害にあいました。</a:t>
            </a:r>
            <a:endParaRPr lang="en-US" altLang="ja-JP" sz="1500" dirty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500" b="1" dirty="0">
                <a:solidFill>
                  <a:srgbClr val="000000"/>
                </a:solidFill>
                <a:latin typeface="+mn-ea"/>
              </a:rPr>
              <a:t>事例２</a:t>
            </a: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pPr marL="180975" indent="1588" defTabSz="404813"/>
            <a:r>
              <a:rPr kumimoji="1" lang="ja-JP" altLang="en-US" sz="1500" dirty="0">
                <a:latin typeface="+mn-ea"/>
              </a:rPr>
              <a:t>　７月上旬</a:t>
            </a:r>
            <a:r>
              <a:rPr lang="ja-JP" altLang="en-US" sz="1500" dirty="0">
                <a:latin typeface="+mn-ea"/>
              </a:rPr>
              <a:t>、</a:t>
            </a:r>
            <a:r>
              <a:rPr kumimoji="1" lang="ja-JP" altLang="en-US" sz="1500" dirty="0">
                <a:latin typeface="+mn-ea"/>
              </a:rPr>
              <a:t>男性</a:t>
            </a:r>
            <a:r>
              <a:rPr kumimoji="1" lang="en-US" altLang="ja-JP" sz="1500" dirty="0">
                <a:latin typeface="+mn-ea"/>
              </a:rPr>
              <a:t>(</a:t>
            </a:r>
            <a:r>
              <a:rPr kumimoji="1" lang="ja-JP" altLang="en-US" sz="1500" dirty="0">
                <a:latin typeface="+mn-ea"/>
              </a:rPr>
              <a:t>長井市居住、</a:t>
            </a:r>
            <a:r>
              <a:rPr kumimoji="1" lang="en-US" altLang="ja-JP" sz="1500" dirty="0">
                <a:latin typeface="+mn-ea"/>
              </a:rPr>
              <a:t>40</a:t>
            </a:r>
            <a:r>
              <a:rPr kumimoji="1" lang="ja-JP" altLang="en-US" sz="1500" dirty="0">
                <a:latin typeface="+mn-ea"/>
              </a:rPr>
              <a:t>歳代</a:t>
            </a:r>
            <a:r>
              <a:rPr kumimoji="1" lang="en-US" altLang="ja-JP" sz="1500" dirty="0">
                <a:latin typeface="+mn-ea"/>
              </a:rPr>
              <a:t>)</a:t>
            </a:r>
            <a:r>
              <a:rPr kumimoji="1" lang="ja-JP" altLang="en-US" sz="1500" dirty="0">
                <a:latin typeface="+mn-ea"/>
              </a:rPr>
              <a:t>は、</a:t>
            </a:r>
            <a:r>
              <a:rPr kumimoji="1" lang="en-US" altLang="ja-JP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Facebook</a:t>
            </a:r>
            <a:r>
              <a:rPr kumimoji="1" lang="ja-JP" altLang="en-US" sz="1500" dirty="0">
                <a:latin typeface="+mn-ea"/>
              </a:rPr>
              <a:t>で</a:t>
            </a:r>
            <a:r>
              <a:rPr kumimoji="1" lang="en-US" altLang="ja-JP" sz="1500" dirty="0">
                <a:latin typeface="+mn-ea"/>
              </a:rPr>
              <a:t>｢</a:t>
            </a:r>
            <a:r>
              <a:rPr kumimoji="1" lang="ja-JP" altLang="en-US" sz="1500" dirty="0">
                <a:latin typeface="+mn-ea"/>
              </a:rPr>
              <a:t>美姫</a:t>
            </a:r>
            <a:r>
              <a:rPr kumimoji="1" lang="en-US" altLang="ja-JP" sz="1500" dirty="0">
                <a:latin typeface="+mn-ea"/>
              </a:rPr>
              <a:t>｣</a:t>
            </a:r>
            <a:r>
              <a:rPr kumimoji="1" lang="ja-JP" altLang="en-US" sz="1500" dirty="0">
                <a:latin typeface="+mn-ea"/>
              </a:rPr>
              <a:t>を名乗る女性と知り合い、</a:t>
            </a:r>
            <a:r>
              <a:rPr kumimoji="1" lang="en-US" altLang="ja-JP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LINE</a:t>
            </a:r>
            <a:r>
              <a:rPr kumimoji="1" lang="ja-JP" altLang="en-US" sz="1500" dirty="0">
                <a:latin typeface="+mn-ea"/>
              </a:rPr>
              <a:t>でやり取りするうちに好意を抱きました。</a:t>
            </a:r>
            <a:endParaRPr lang="en-US" altLang="ja-JP" sz="1500" dirty="0">
              <a:latin typeface="+mn-ea"/>
            </a:endParaRP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　　「美姫」から、</a:t>
            </a:r>
            <a:r>
              <a:rPr kumimoji="1" lang="en-US" altLang="ja-JP" sz="1500" dirty="0">
                <a:latin typeface="+mn-ea"/>
              </a:rPr>
              <a:t>PETCOO</a:t>
            </a:r>
            <a:r>
              <a:rPr kumimoji="1" lang="ja-JP" altLang="en-US" sz="1500" dirty="0">
                <a:latin typeface="+mn-ea"/>
              </a:rPr>
              <a:t>（ペットクー）という商品を売買するサイト</a:t>
            </a:r>
            <a:endParaRPr kumimoji="1" lang="en-US" altLang="ja-JP" sz="1500" dirty="0">
              <a:latin typeface="+mn-ea"/>
            </a:endParaRPr>
          </a:p>
          <a:p>
            <a:pPr marL="180975" indent="-180975" defTabSz="404813"/>
            <a:r>
              <a:rPr lang="ja-JP" altLang="en-US" sz="1500" dirty="0">
                <a:latin typeface="+mn-ea"/>
              </a:rPr>
              <a:t>　</a:t>
            </a:r>
            <a:r>
              <a:rPr kumimoji="1" lang="ja-JP" altLang="en-US" sz="1500" dirty="0">
                <a:latin typeface="+mn-ea"/>
              </a:rPr>
              <a:t>を紹介され、</a:t>
            </a:r>
            <a:r>
              <a:rPr kumimoji="1" lang="en-US" altLang="ja-JP" sz="1500" dirty="0">
                <a:latin typeface="+mn-ea"/>
              </a:rPr>
              <a:t>『</a:t>
            </a:r>
            <a:r>
              <a:rPr kumimoji="1" lang="ja-JP" altLang="en-US" sz="1500" dirty="0">
                <a:latin typeface="+mn-ea"/>
              </a:rPr>
              <a:t>簡単で儲かります。あなたに良い思いをしてほしいから、私と一緒に始めましょう。</a:t>
            </a:r>
            <a:r>
              <a:rPr kumimoji="1" lang="en-US" altLang="ja-JP" sz="1500" dirty="0">
                <a:latin typeface="+mn-ea"/>
              </a:rPr>
              <a:t>』</a:t>
            </a:r>
            <a:r>
              <a:rPr kumimoji="1" lang="ja-JP" altLang="en-US" sz="1500" dirty="0">
                <a:latin typeface="+mn-ea"/>
              </a:rPr>
              <a:t>などと言われました。</a:t>
            </a:r>
            <a:endParaRPr kumimoji="1" lang="en-US" altLang="ja-JP" sz="1500" dirty="0">
              <a:latin typeface="+mn-ea"/>
            </a:endParaRP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　　「美姫」から紹介されたサポート係から教えてもらいながら</a:t>
            </a:r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暗号資産</a:t>
            </a:r>
            <a:r>
              <a:rPr kumimoji="1" lang="ja-JP" altLang="en-US" sz="1500" dirty="0">
                <a:latin typeface="+mn-ea"/>
              </a:rPr>
              <a:t>の取引所に口座を開設し、指定されたアドレスに暗号資産合計約</a:t>
            </a:r>
            <a:r>
              <a:rPr kumimoji="1" lang="en-US" altLang="ja-JP" sz="1500" dirty="0">
                <a:latin typeface="+mn-ea"/>
              </a:rPr>
              <a:t>1,034</a:t>
            </a:r>
            <a:r>
              <a:rPr kumimoji="1" lang="ja-JP" altLang="en-US" sz="1500" dirty="0">
                <a:latin typeface="+mn-ea"/>
              </a:rPr>
              <a:t>万円分を送金して被害にあいました</a:t>
            </a:r>
            <a:r>
              <a:rPr kumimoji="1" lang="ja-JP" altLang="en-US" sz="1600" dirty="0">
                <a:latin typeface="+mn-ea"/>
              </a:rPr>
              <a:t>。</a:t>
            </a:r>
            <a:endParaRPr kumimoji="1" lang="en-US" altLang="ja-JP" sz="1600" dirty="0">
              <a:latin typeface="+mn-ea"/>
            </a:endParaRPr>
          </a:p>
        </p:txBody>
      </p:sp>
      <p:sp>
        <p:nvSpPr>
          <p:cNvPr id="9" name="テキスト ボックス 3"/>
          <p:cNvSpPr txBox="1"/>
          <p:nvPr/>
        </p:nvSpPr>
        <p:spPr>
          <a:xfrm>
            <a:off x="141698" y="5943600"/>
            <a:ext cx="6565078" cy="2877234"/>
          </a:xfrm>
          <a:prstGeom prst="rect">
            <a:avLst/>
          </a:prstGeom>
          <a:gradFill>
            <a:gsLst>
              <a:gs pos="0">
                <a:srgbClr val="FFC000">
                  <a:lumMod val="5000"/>
                  <a:lumOff val="95000"/>
                </a:srgbClr>
              </a:gs>
              <a:gs pos="74000">
                <a:srgbClr val="FFC000">
                  <a:lumMod val="45000"/>
                  <a:lumOff val="55000"/>
                </a:srgbClr>
              </a:gs>
              <a:gs pos="83000">
                <a:srgbClr val="FFC000">
                  <a:lumMod val="45000"/>
                  <a:lumOff val="55000"/>
                </a:srgbClr>
              </a:gs>
              <a:gs pos="100000">
                <a:srgbClr val="FFC000">
                  <a:lumMod val="30000"/>
                  <a:lumOff val="70000"/>
                </a:srgbClr>
              </a:gs>
            </a:gsLst>
            <a:lin ang="5400000" scaled="1"/>
          </a:gradFill>
          <a:ln w="9525" cmpd="sng">
            <a:solidFill>
              <a:sysClr val="window" lastClr="FFFFFF">
                <a:shade val="50000"/>
              </a:sys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lIns="36000" tIns="72000" rIns="36000" bIns="72000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　</a:t>
            </a:r>
            <a:r>
              <a: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手口の特徴を知り、だまされないようにしましょう！</a:t>
            </a:r>
            <a:endParaRPr kumimoji="1" lang="en-US" altLang="ja-JP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</a:endParaRPr>
          </a:p>
          <a:p>
            <a:pPr rtl="0" eaLnBrk="1" latinLnBrk="0" hangingPunct="1">
              <a:lnSpc>
                <a:spcPct val="150000"/>
              </a:lnSpc>
            </a:pPr>
            <a:r>
              <a:rPr kumimoji="1" lang="ja-JP" altLang="en-US" sz="1500" b="1" dirty="0">
                <a:solidFill>
                  <a:schemeClr val="dk1"/>
                </a:solidFill>
                <a:effectLst/>
                <a:latin typeface="+mn-ea"/>
              </a:rPr>
              <a:t>　◇ 出会系アプリ･</a:t>
            </a:r>
            <a:r>
              <a:rPr kumimoji="1" lang="en-US" altLang="ja-JP" sz="1500" b="1" dirty="0">
                <a:solidFill>
                  <a:schemeClr val="dk1"/>
                </a:solidFill>
                <a:effectLst/>
                <a:latin typeface="+mn-ea"/>
              </a:rPr>
              <a:t>SNS×</a:t>
            </a:r>
            <a:r>
              <a:rPr kumimoji="1" lang="ja-JP" altLang="en-US" sz="1500" b="1" dirty="0">
                <a:solidFill>
                  <a:schemeClr val="dk1"/>
                </a:solidFill>
                <a:effectLst/>
                <a:latin typeface="+mn-ea"/>
              </a:rPr>
              <a:t>暗号資産投資＝詐欺</a:t>
            </a:r>
            <a:endParaRPr lang="ja-JP" altLang="ja-JP" sz="1500" dirty="0">
              <a:effectLst/>
              <a:latin typeface="+mn-ea"/>
            </a:endParaRPr>
          </a:p>
          <a:p>
            <a:pPr algn="l"/>
            <a:r>
              <a:rPr kumimoji="1" lang="ja-JP" altLang="ja-JP" sz="1500" dirty="0">
                <a:solidFill>
                  <a:schemeClr val="dk1"/>
                </a:solidFill>
                <a:effectLst/>
                <a:latin typeface="+mn-ea"/>
              </a:rPr>
              <a:t>　</a:t>
            </a:r>
            <a:r>
              <a:rPr kumimoji="1" lang="ja-JP" altLang="en-US" sz="1500" dirty="0">
                <a:solidFill>
                  <a:schemeClr val="dk1"/>
                </a:solidFill>
                <a:effectLst/>
                <a:latin typeface="+mn-ea"/>
              </a:rPr>
              <a:t>　　</a:t>
            </a:r>
            <a:r>
              <a:rPr kumimoji="1" lang="ja-JP" altLang="en-US" sz="1500" dirty="0">
                <a:solidFill>
                  <a:schemeClr val="tx1"/>
                </a:solidFill>
                <a:effectLst/>
                <a:latin typeface="+mn-ea"/>
              </a:rPr>
              <a:t>出会系アプリや</a:t>
            </a:r>
            <a:r>
              <a:rPr kumimoji="1" lang="en-US" altLang="ja-JP" sz="1500" dirty="0">
                <a:solidFill>
                  <a:schemeClr val="tx1"/>
                </a:solidFill>
                <a:effectLst/>
                <a:latin typeface="+mn-ea"/>
              </a:rPr>
              <a:t>SNS</a:t>
            </a:r>
            <a:r>
              <a:rPr kumimoji="1" lang="ja-JP" altLang="en-US" sz="1500" dirty="0">
                <a:solidFill>
                  <a:schemeClr val="tx1"/>
                </a:solidFill>
                <a:effectLst/>
                <a:latin typeface="+mn-ea"/>
              </a:rPr>
              <a:t>等</a:t>
            </a:r>
            <a:r>
              <a:rPr lang="ja-JP" altLang="en-US" sz="1500" b="0" i="0" u="none" strike="noStrike" baseline="0" dirty="0">
                <a:solidFill>
                  <a:schemeClr val="tx1"/>
                </a:solidFill>
                <a:latin typeface="+mn-ea"/>
              </a:rPr>
              <a:t>を通じて親密に連絡を取り合っていたとして</a:t>
            </a:r>
            <a:endParaRPr lang="en-US" altLang="ja-JP" sz="1500" b="0" i="0" u="none" strike="noStrike" baseline="0" dirty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ja-JP" altLang="en-US" sz="1500" b="0" i="0" u="none" strike="noStrike" baseline="0" dirty="0">
                <a:solidFill>
                  <a:schemeClr val="tx1"/>
                </a:solidFill>
                <a:latin typeface="+mn-ea"/>
              </a:rPr>
              <a:t>　　も、一度も会ったことのない人から暗号資産投資を勧められた場合は、</a:t>
            </a:r>
            <a:endParaRPr lang="en-US" altLang="ja-JP" sz="1500" b="0" i="0" u="none" strike="noStrike" baseline="0" dirty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ja-JP" altLang="en-US" sz="1500" b="0" i="0" u="none" strike="noStrike" baseline="0" dirty="0">
                <a:solidFill>
                  <a:schemeClr val="tx1"/>
                </a:solidFill>
                <a:latin typeface="+mn-ea"/>
              </a:rPr>
              <a:t>　　詐欺を疑い、警察相談専用電話（＃</a:t>
            </a:r>
            <a:r>
              <a:rPr lang="en-US" altLang="ja-JP" sz="1500" b="0" i="0" u="none" strike="noStrike" baseline="0" dirty="0">
                <a:solidFill>
                  <a:schemeClr val="tx1"/>
                </a:solidFill>
                <a:latin typeface="+mn-ea"/>
              </a:rPr>
              <a:t>9110</a:t>
            </a:r>
            <a:r>
              <a:rPr lang="ja-JP" altLang="en-US" sz="1500" b="0" i="0" u="none" strike="noStrike" baseline="0" dirty="0">
                <a:solidFill>
                  <a:schemeClr val="tx1"/>
                </a:solidFill>
                <a:latin typeface="+mn-ea"/>
              </a:rPr>
              <a:t>）</a:t>
            </a:r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に御相談ください。</a:t>
            </a:r>
            <a:endParaRPr kumimoji="1" lang="en-US" altLang="ja-JP" sz="15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</a:endParaRPr>
          </a:p>
          <a:p>
            <a:pPr rtl="0" eaLnBrk="1" latinLnBrk="0" hangingPunct="1"/>
            <a:r>
              <a:rPr kumimoji="1" lang="ja-JP" altLang="en-US" sz="1500" b="1" dirty="0">
                <a:solidFill>
                  <a:schemeClr val="dk1"/>
                </a:solidFill>
                <a:effectLst/>
                <a:latin typeface="+mn-ea"/>
              </a:rPr>
              <a:t>　</a:t>
            </a:r>
            <a:r>
              <a:rPr kumimoji="1" lang="ja-JP" altLang="ja-JP" sz="1500" b="1" dirty="0">
                <a:solidFill>
                  <a:schemeClr val="dk1"/>
                </a:solidFill>
                <a:effectLst/>
                <a:latin typeface="+mn-ea"/>
              </a:rPr>
              <a:t>◇</a:t>
            </a:r>
            <a:r>
              <a:rPr kumimoji="1" lang="en-US" altLang="ja-JP" sz="1500" b="1" dirty="0">
                <a:solidFill>
                  <a:schemeClr val="dk1"/>
                </a:solidFill>
                <a:effectLst/>
                <a:latin typeface="+mn-ea"/>
              </a:rPr>
              <a:t> </a:t>
            </a:r>
            <a:r>
              <a:rPr kumimoji="1" lang="ja-JP" altLang="ja-JP" sz="1500" b="1" dirty="0">
                <a:solidFill>
                  <a:schemeClr val="dk1"/>
                </a:solidFill>
                <a:effectLst/>
                <a:latin typeface="+mn-ea"/>
              </a:rPr>
              <a:t>被害時の</a:t>
            </a:r>
            <a:r>
              <a:rPr kumimoji="1" lang="ja-JP" altLang="en-US" sz="1500" b="1" dirty="0">
                <a:solidFill>
                  <a:schemeClr val="dk1"/>
                </a:solidFill>
                <a:effectLst/>
                <a:latin typeface="+mn-ea"/>
              </a:rPr>
              <a:t>犯人との</a:t>
            </a:r>
            <a:r>
              <a:rPr kumimoji="1" lang="ja-JP" altLang="ja-JP" sz="1500" b="1" dirty="0">
                <a:solidFill>
                  <a:schemeClr val="dk1"/>
                </a:solidFill>
                <a:effectLst/>
                <a:latin typeface="+mn-ea"/>
              </a:rPr>
              <a:t>連絡ツールは、</a:t>
            </a:r>
            <a:r>
              <a:rPr kumimoji="1" lang="en-US" altLang="ja-JP" sz="1500" b="1" dirty="0">
                <a:solidFill>
                  <a:schemeClr val="dk1"/>
                </a:solidFill>
                <a:effectLst/>
                <a:latin typeface="+mn-ea"/>
              </a:rPr>
              <a:t>LINE</a:t>
            </a:r>
            <a:r>
              <a:rPr kumimoji="1" lang="ja-JP" altLang="ja-JP" sz="1500" b="1" dirty="0">
                <a:solidFill>
                  <a:schemeClr val="dk1"/>
                </a:solidFill>
                <a:effectLst/>
                <a:latin typeface="+mn-ea"/>
              </a:rPr>
              <a:t>が利用されています。</a:t>
            </a:r>
            <a:endParaRPr lang="ja-JP" altLang="ja-JP" sz="1500" dirty="0">
              <a:effectLst/>
              <a:latin typeface="+mn-ea"/>
            </a:endParaRPr>
          </a:p>
          <a:p>
            <a:pPr rtl="0" eaLnBrk="1" latinLnBrk="0" hangingPunct="1"/>
            <a:r>
              <a:rPr kumimoji="1" lang="ja-JP" altLang="ja-JP" sz="1500" dirty="0">
                <a:solidFill>
                  <a:schemeClr val="dk1"/>
                </a:solidFill>
                <a:effectLst/>
                <a:latin typeface="+mn-ea"/>
              </a:rPr>
              <a:t>　　</a:t>
            </a:r>
            <a:r>
              <a:rPr kumimoji="1" lang="ja-JP" altLang="en-US" sz="1500" dirty="0">
                <a:solidFill>
                  <a:schemeClr val="dk1"/>
                </a:solidFill>
                <a:effectLst/>
                <a:latin typeface="+mn-ea"/>
              </a:rPr>
              <a:t>　出会系アプリや</a:t>
            </a:r>
            <a:r>
              <a:rPr kumimoji="1" lang="en-US" altLang="ja-JP" sz="1500" dirty="0">
                <a:solidFill>
                  <a:schemeClr val="dk1"/>
                </a:solidFill>
                <a:effectLst/>
                <a:latin typeface="+mn-ea"/>
              </a:rPr>
              <a:t>SNS</a:t>
            </a:r>
            <a:r>
              <a:rPr kumimoji="1" lang="ja-JP" altLang="ja-JP" sz="1500" dirty="0">
                <a:solidFill>
                  <a:schemeClr val="dk1"/>
                </a:solidFill>
                <a:effectLst/>
                <a:latin typeface="+mn-ea"/>
              </a:rPr>
              <a:t>で知り合った後、</a:t>
            </a:r>
            <a:r>
              <a:rPr kumimoji="1" lang="ja-JP" altLang="en-US" sz="1500" dirty="0">
                <a:solidFill>
                  <a:schemeClr val="dk1"/>
                </a:solidFill>
                <a:effectLst/>
                <a:latin typeface="+mn-ea"/>
              </a:rPr>
              <a:t>一度も会わないまま短期間</a:t>
            </a:r>
            <a:r>
              <a:rPr kumimoji="1" lang="ja-JP" altLang="ja-JP" sz="1500" dirty="0">
                <a:solidFill>
                  <a:schemeClr val="dk1"/>
                </a:solidFill>
                <a:effectLst/>
                <a:latin typeface="+mn-ea"/>
              </a:rPr>
              <a:t>で</a:t>
            </a:r>
            <a:endParaRPr kumimoji="1" lang="en-US" altLang="ja-JP" sz="1500" dirty="0">
              <a:solidFill>
                <a:schemeClr val="dk1"/>
              </a:solidFill>
              <a:effectLst/>
              <a:latin typeface="+mn-ea"/>
            </a:endParaRPr>
          </a:p>
          <a:p>
            <a:pPr rtl="0" eaLnBrk="1" latinLnBrk="0" hangingPunct="1"/>
            <a:r>
              <a:rPr kumimoji="1" lang="ja-JP" altLang="en-US" sz="1500" dirty="0">
                <a:solidFill>
                  <a:schemeClr val="dk1"/>
                </a:solidFill>
                <a:effectLst/>
                <a:latin typeface="+mn-ea"/>
              </a:rPr>
              <a:t>　　</a:t>
            </a:r>
            <a:r>
              <a:rPr kumimoji="1" lang="en-US" altLang="ja-JP" sz="1500" dirty="0">
                <a:solidFill>
                  <a:schemeClr val="dk1"/>
                </a:solidFill>
                <a:effectLst/>
                <a:latin typeface="+mn-ea"/>
              </a:rPr>
              <a:t>LINE</a:t>
            </a:r>
            <a:r>
              <a:rPr kumimoji="1" lang="ja-JP" altLang="ja-JP" sz="1500" dirty="0">
                <a:solidFill>
                  <a:schemeClr val="dk1"/>
                </a:solidFill>
                <a:effectLst/>
                <a:latin typeface="+mn-ea"/>
              </a:rPr>
              <a:t>に誘導された場合は</a:t>
            </a:r>
            <a:r>
              <a:rPr kumimoji="1" lang="ja-JP" altLang="en-US" sz="1500" dirty="0">
                <a:solidFill>
                  <a:schemeClr val="dk1"/>
                </a:solidFill>
                <a:effectLst/>
                <a:latin typeface="+mn-ea"/>
              </a:rPr>
              <a:t>、</a:t>
            </a:r>
            <a:r>
              <a:rPr kumimoji="1" lang="ja-JP" altLang="ja-JP" sz="1500" dirty="0">
                <a:solidFill>
                  <a:schemeClr val="dk1"/>
                </a:solidFill>
                <a:effectLst/>
                <a:latin typeface="+mn-ea"/>
              </a:rPr>
              <a:t>詐欺の可能性があります。</a:t>
            </a:r>
            <a:endParaRPr kumimoji="1" lang="ja-JP" altLang="en-US" sz="1500" dirty="0">
              <a:latin typeface="+mn-ea"/>
            </a:endParaRPr>
          </a:p>
          <a:p>
            <a:pPr rtl="0" eaLnBrk="1" latinLnBrk="0" hangingPunct="1"/>
            <a:r>
              <a:rPr kumimoji="1" lang="ja-JP" altLang="en-US" sz="1500" b="1" dirty="0">
                <a:solidFill>
                  <a:schemeClr val="dk1"/>
                </a:solidFill>
                <a:effectLst/>
                <a:latin typeface="+mn-ea"/>
              </a:rPr>
              <a:t>　</a:t>
            </a:r>
            <a:r>
              <a:rPr kumimoji="1" lang="ja-JP" altLang="ja-JP" sz="1500" b="1" dirty="0">
                <a:solidFill>
                  <a:schemeClr val="dk1"/>
                </a:solidFill>
                <a:effectLst/>
                <a:latin typeface="+mn-ea"/>
              </a:rPr>
              <a:t>◇</a:t>
            </a:r>
            <a:r>
              <a:rPr lang="ja-JP" altLang="en-US" sz="1500" b="1" dirty="0">
                <a:latin typeface="+mn-ea"/>
              </a:rPr>
              <a:t> </a:t>
            </a:r>
            <a:r>
              <a:rPr kumimoji="1" lang="ja-JP" altLang="ja-JP" sz="1500" b="1" dirty="0">
                <a:solidFill>
                  <a:schemeClr val="dk1"/>
                </a:solidFill>
                <a:effectLst/>
                <a:latin typeface="+mn-ea"/>
              </a:rPr>
              <a:t>投資に「絶対」「確実」はありません。</a:t>
            </a:r>
            <a:endParaRPr lang="ja-JP" altLang="ja-JP" sz="1500" dirty="0">
              <a:effectLst/>
              <a:latin typeface="+mn-ea"/>
            </a:endParaRPr>
          </a:p>
          <a:p>
            <a:pPr rtl="0" eaLnBrk="1" latinLnBrk="0" hangingPunct="1"/>
            <a:r>
              <a:rPr kumimoji="1" lang="ja-JP" altLang="ja-JP" sz="1500" dirty="0">
                <a:solidFill>
                  <a:schemeClr val="dk1"/>
                </a:solidFill>
                <a:effectLst/>
                <a:latin typeface="+mn-ea"/>
              </a:rPr>
              <a:t>　</a:t>
            </a:r>
            <a:r>
              <a:rPr kumimoji="1" lang="ja-JP" altLang="en-US" sz="1500" dirty="0">
                <a:solidFill>
                  <a:schemeClr val="dk1"/>
                </a:solidFill>
                <a:effectLst/>
                <a:latin typeface="+mn-ea"/>
              </a:rPr>
              <a:t>　　</a:t>
            </a:r>
            <a:r>
              <a:rPr kumimoji="1" lang="ja-JP" altLang="ja-JP" sz="1500" dirty="0">
                <a:solidFill>
                  <a:schemeClr val="dk1"/>
                </a:solidFill>
                <a:effectLst/>
                <a:latin typeface="+mn-ea"/>
              </a:rPr>
              <a:t>「必ず儲かる」「確実に利益が出る」等の投資</a:t>
            </a:r>
            <a:r>
              <a:rPr kumimoji="1" lang="ja-JP" altLang="en-US" sz="1500" dirty="0">
                <a:solidFill>
                  <a:schemeClr val="dk1"/>
                </a:solidFill>
                <a:effectLst/>
                <a:latin typeface="+mn-ea"/>
              </a:rPr>
              <a:t>の</a:t>
            </a:r>
            <a:r>
              <a:rPr kumimoji="1" lang="ja-JP" altLang="ja-JP" sz="1500" dirty="0">
                <a:solidFill>
                  <a:schemeClr val="dk1"/>
                </a:solidFill>
                <a:effectLst/>
                <a:latin typeface="+mn-ea"/>
              </a:rPr>
              <a:t>話は</a:t>
            </a:r>
            <a:r>
              <a:rPr kumimoji="1" lang="ja-JP" altLang="en-US" sz="1500" dirty="0">
                <a:solidFill>
                  <a:schemeClr val="dk1"/>
                </a:solidFill>
                <a:effectLst/>
                <a:latin typeface="+mn-ea"/>
              </a:rPr>
              <a:t>、詐欺を疑い</a:t>
            </a:r>
            <a:endParaRPr kumimoji="1" lang="en-US" altLang="ja-JP" sz="1500" dirty="0">
              <a:solidFill>
                <a:schemeClr val="dk1"/>
              </a:solidFill>
              <a:effectLst/>
              <a:latin typeface="+mn-ea"/>
            </a:endParaRPr>
          </a:p>
          <a:p>
            <a:pPr rtl="0" eaLnBrk="1" latinLnBrk="0" hangingPunct="1"/>
            <a:r>
              <a:rPr kumimoji="1" lang="ja-JP" altLang="en-US" sz="1500" dirty="0">
                <a:solidFill>
                  <a:schemeClr val="dk1"/>
                </a:solidFill>
                <a:effectLst/>
                <a:latin typeface="+mn-ea"/>
              </a:rPr>
              <a:t>　　</a:t>
            </a:r>
            <a:r>
              <a:rPr kumimoji="1" lang="ja-JP" altLang="ja-JP" sz="1500" dirty="0">
                <a:solidFill>
                  <a:schemeClr val="dk1"/>
                </a:solidFill>
                <a:effectLst/>
                <a:latin typeface="+mn-ea"/>
              </a:rPr>
              <a:t>しょう。</a:t>
            </a:r>
            <a:endParaRPr lang="ja-JP" altLang="ja-JP" sz="1500" dirty="0">
              <a:effectLst/>
              <a:latin typeface="+mn-ea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5E0B1B2-5D11-4065-A614-666EE151F99A}"/>
              </a:ext>
            </a:extLst>
          </p:cNvPr>
          <p:cNvSpPr txBox="1"/>
          <p:nvPr/>
        </p:nvSpPr>
        <p:spPr>
          <a:xfrm>
            <a:off x="0" y="8820834"/>
            <a:ext cx="6857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800" b="1" dirty="0">
                <a:latin typeface="+mn-ea"/>
              </a:rPr>
              <a:t>山形</a:t>
            </a:r>
            <a:r>
              <a:rPr kumimoji="1" lang="ja-JP" altLang="en-US" sz="1800" b="1" dirty="0">
                <a:latin typeface="+mn-ea"/>
              </a:rPr>
              <a:t>市　山形県警察</a:t>
            </a:r>
          </a:p>
          <a:p>
            <a:pPr algn="ctr"/>
            <a:endParaRPr kumimoji="1" lang="ja-JP" altLang="en-US" sz="1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70632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761</TotalTime>
  <Words>460</Words>
  <PresentationFormat>画面に合わせる (4:3)</PresentationFormat>
  <Paragraphs>29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8">
      <vt:lpstr>HGP創英角ﾎﾟｯﾌﾟ体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2025-11-05T08:36:11Z</cp:lastPrinted>
  <dcterms:created xsi:type="dcterms:W3CDTF">2025-09-24T23:33:05Z</dcterms:created>
  <dcterms:modified xsi:type="dcterms:W3CDTF">2025-12-16T01:44:41Z</dcterms:modified>
</cp:coreProperties>
</file>