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
  </p:notesMasterIdLst>
  <p:sldIdLst>
    <p:sldId id="256" r:id="rId2"/>
  </p:sldIdLst>
  <p:sldSz cx="6858000" cy="9144000" type="screen4x3"/>
  <p:notesSz cx="6807200" cy="9939338"/>
  <p:defaultTextStyle>
    <a:defPPr>
      <a:defRPr lang="ja-JP"/>
    </a:defPPr>
    <a:lvl1pPr marL="0" algn="l" defTabSz="644481" rtl="0" eaLnBrk="1" latinLnBrk="0" hangingPunct="1">
      <a:defRPr kumimoji="1" sz="1269" kern="1200">
        <a:solidFill>
          <a:schemeClr val="tx1"/>
        </a:solidFill>
        <a:latin typeface="+mn-lt"/>
        <a:ea typeface="+mn-ea"/>
        <a:cs typeface="+mn-cs"/>
      </a:defRPr>
    </a:lvl1pPr>
    <a:lvl2pPr marL="322241" algn="l" defTabSz="644481" rtl="0" eaLnBrk="1" latinLnBrk="0" hangingPunct="1">
      <a:defRPr kumimoji="1" sz="1269" kern="1200">
        <a:solidFill>
          <a:schemeClr val="tx1"/>
        </a:solidFill>
        <a:latin typeface="+mn-lt"/>
        <a:ea typeface="+mn-ea"/>
        <a:cs typeface="+mn-cs"/>
      </a:defRPr>
    </a:lvl2pPr>
    <a:lvl3pPr marL="644481" algn="l" defTabSz="644481" rtl="0" eaLnBrk="1" latinLnBrk="0" hangingPunct="1">
      <a:defRPr kumimoji="1" sz="1269" kern="1200">
        <a:solidFill>
          <a:schemeClr val="tx1"/>
        </a:solidFill>
        <a:latin typeface="+mn-lt"/>
        <a:ea typeface="+mn-ea"/>
        <a:cs typeface="+mn-cs"/>
      </a:defRPr>
    </a:lvl3pPr>
    <a:lvl4pPr marL="966721" algn="l" defTabSz="644481" rtl="0" eaLnBrk="1" latinLnBrk="0" hangingPunct="1">
      <a:defRPr kumimoji="1" sz="1269" kern="1200">
        <a:solidFill>
          <a:schemeClr val="tx1"/>
        </a:solidFill>
        <a:latin typeface="+mn-lt"/>
        <a:ea typeface="+mn-ea"/>
        <a:cs typeface="+mn-cs"/>
      </a:defRPr>
    </a:lvl4pPr>
    <a:lvl5pPr marL="1288962" algn="l" defTabSz="644481" rtl="0" eaLnBrk="1" latinLnBrk="0" hangingPunct="1">
      <a:defRPr kumimoji="1" sz="1269" kern="1200">
        <a:solidFill>
          <a:schemeClr val="tx1"/>
        </a:solidFill>
        <a:latin typeface="+mn-lt"/>
        <a:ea typeface="+mn-ea"/>
        <a:cs typeface="+mn-cs"/>
      </a:defRPr>
    </a:lvl5pPr>
    <a:lvl6pPr marL="1611203" algn="l" defTabSz="644481" rtl="0" eaLnBrk="1" latinLnBrk="0" hangingPunct="1">
      <a:defRPr kumimoji="1" sz="1269" kern="1200">
        <a:solidFill>
          <a:schemeClr val="tx1"/>
        </a:solidFill>
        <a:latin typeface="+mn-lt"/>
        <a:ea typeface="+mn-ea"/>
        <a:cs typeface="+mn-cs"/>
      </a:defRPr>
    </a:lvl6pPr>
    <a:lvl7pPr marL="1933444" algn="l" defTabSz="644481" rtl="0" eaLnBrk="1" latinLnBrk="0" hangingPunct="1">
      <a:defRPr kumimoji="1" sz="1269" kern="1200">
        <a:solidFill>
          <a:schemeClr val="tx1"/>
        </a:solidFill>
        <a:latin typeface="+mn-lt"/>
        <a:ea typeface="+mn-ea"/>
        <a:cs typeface="+mn-cs"/>
      </a:defRPr>
    </a:lvl7pPr>
    <a:lvl8pPr marL="2255684" algn="l" defTabSz="644481" rtl="0" eaLnBrk="1" latinLnBrk="0" hangingPunct="1">
      <a:defRPr kumimoji="1" sz="1269" kern="1200">
        <a:solidFill>
          <a:schemeClr val="tx1"/>
        </a:solidFill>
        <a:latin typeface="+mn-lt"/>
        <a:ea typeface="+mn-ea"/>
        <a:cs typeface="+mn-cs"/>
      </a:defRPr>
    </a:lvl8pPr>
    <a:lvl9pPr marL="2577925" algn="l" defTabSz="644481" rtl="0" eaLnBrk="1" latinLnBrk="0" hangingPunct="1">
      <a:defRPr kumimoji="1" sz="126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2D2EE"/>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5087" autoAdjust="0"/>
  </p:normalViewPr>
  <p:slideViewPr>
    <p:cSldViewPr snapToGrid="0" showGuides="1">
      <p:cViewPr varScale="1">
        <p:scale>
          <a:sx n="52" d="100"/>
          <a:sy n="52" d="100"/>
        </p:scale>
        <p:origin x="2274" y="66"/>
      </p:cViewPr>
      <p:guideLst>
        <p:guide orient="horz" pos="2880"/>
        <p:guide pos="21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vl1pPr>
          </a:lstStyle>
          <a:p>
            <a:fld id="{C50F21D6-AB94-4531-B709-FE2E1569EFEE}" type="datetimeFigureOut">
              <a:rPr kumimoji="1" lang="ja-JP" altLang="en-US" smtClean="0"/>
              <a:t>2025/12/16</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vl1pPr>
          </a:lstStyle>
          <a:p>
            <a:fld id="{6AC109EB-7F5B-42B0-A2DA-778797774491}" type="slidenum">
              <a:rPr kumimoji="1" lang="ja-JP" altLang="en-US" smtClean="0"/>
              <a:t>‹#›</a:t>
            </a:fld>
            <a:endParaRPr kumimoji="1" lang="ja-JP" altLang="en-US"/>
          </a:p>
        </p:txBody>
      </p:sp>
    </p:spTree>
    <p:extLst>
      <p:ext uri="{BB962C8B-B14F-4D97-AF65-F5344CB8AC3E}">
        <p14:creationId xmlns:p14="http://schemas.microsoft.com/office/powerpoint/2010/main" val="3124217567"/>
      </p:ext>
    </p:extLst>
  </p:cSld>
  <p:clrMap bg1="lt1" tx1="dk1" bg2="lt2" tx2="dk2" accent1="accent1" accent2="accent2" accent3="accent3" accent4="accent4" accent5="accent5" accent6="accent6" hlink="hlink" folHlink="folHlink"/>
  <p:notesStyle>
    <a:lvl1pPr marL="0" algn="l" defTabSz="644481" rtl="0" eaLnBrk="1" latinLnBrk="0" hangingPunct="1">
      <a:defRPr kumimoji="1" sz="846" kern="1200">
        <a:solidFill>
          <a:schemeClr val="tx1"/>
        </a:solidFill>
        <a:latin typeface="+mn-lt"/>
        <a:ea typeface="+mn-ea"/>
        <a:cs typeface="+mn-cs"/>
      </a:defRPr>
    </a:lvl1pPr>
    <a:lvl2pPr marL="322241" algn="l" defTabSz="644481" rtl="0" eaLnBrk="1" latinLnBrk="0" hangingPunct="1">
      <a:defRPr kumimoji="1" sz="846" kern="1200">
        <a:solidFill>
          <a:schemeClr val="tx1"/>
        </a:solidFill>
        <a:latin typeface="+mn-lt"/>
        <a:ea typeface="+mn-ea"/>
        <a:cs typeface="+mn-cs"/>
      </a:defRPr>
    </a:lvl2pPr>
    <a:lvl3pPr marL="644481" algn="l" defTabSz="644481" rtl="0" eaLnBrk="1" latinLnBrk="0" hangingPunct="1">
      <a:defRPr kumimoji="1" sz="846" kern="1200">
        <a:solidFill>
          <a:schemeClr val="tx1"/>
        </a:solidFill>
        <a:latin typeface="+mn-lt"/>
        <a:ea typeface="+mn-ea"/>
        <a:cs typeface="+mn-cs"/>
      </a:defRPr>
    </a:lvl3pPr>
    <a:lvl4pPr marL="966721" algn="l" defTabSz="644481" rtl="0" eaLnBrk="1" latinLnBrk="0" hangingPunct="1">
      <a:defRPr kumimoji="1" sz="846" kern="1200">
        <a:solidFill>
          <a:schemeClr val="tx1"/>
        </a:solidFill>
        <a:latin typeface="+mn-lt"/>
        <a:ea typeface="+mn-ea"/>
        <a:cs typeface="+mn-cs"/>
      </a:defRPr>
    </a:lvl4pPr>
    <a:lvl5pPr marL="1288962" algn="l" defTabSz="644481" rtl="0" eaLnBrk="1" latinLnBrk="0" hangingPunct="1">
      <a:defRPr kumimoji="1" sz="846" kern="1200">
        <a:solidFill>
          <a:schemeClr val="tx1"/>
        </a:solidFill>
        <a:latin typeface="+mn-lt"/>
        <a:ea typeface="+mn-ea"/>
        <a:cs typeface="+mn-cs"/>
      </a:defRPr>
    </a:lvl5pPr>
    <a:lvl6pPr marL="1611203" algn="l" defTabSz="644481" rtl="0" eaLnBrk="1" latinLnBrk="0" hangingPunct="1">
      <a:defRPr kumimoji="1" sz="846" kern="1200">
        <a:solidFill>
          <a:schemeClr val="tx1"/>
        </a:solidFill>
        <a:latin typeface="+mn-lt"/>
        <a:ea typeface="+mn-ea"/>
        <a:cs typeface="+mn-cs"/>
      </a:defRPr>
    </a:lvl6pPr>
    <a:lvl7pPr marL="1933444" algn="l" defTabSz="644481" rtl="0" eaLnBrk="1" latinLnBrk="0" hangingPunct="1">
      <a:defRPr kumimoji="1" sz="846" kern="1200">
        <a:solidFill>
          <a:schemeClr val="tx1"/>
        </a:solidFill>
        <a:latin typeface="+mn-lt"/>
        <a:ea typeface="+mn-ea"/>
        <a:cs typeface="+mn-cs"/>
      </a:defRPr>
    </a:lvl7pPr>
    <a:lvl8pPr marL="2255684" algn="l" defTabSz="644481" rtl="0" eaLnBrk="1" latinLnBrk="0" hangingPunct="1">
      <a:defRPr kumimoji="1" sz="846" kern="1200">
        <a:solidFill>
          <a:schemeClr val="tx1"/>
        </a:solidFill>
        <a:latin typeface="+mn-lt"/>
        <a:ea typeface="+mn-ea"/>
        <a:cs typeface="+mn-cs"/>
      </a:defRPr>
    </a:lvl8pPr>
    <a:lvl9pPr marL="2577925" algn="l" defTabSz="644481" rtl="0" eaLnBrk="1" latinLnBrk="0" hangingPunct="1">
      <a:defRPr kumimoji="1" sz="84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3901225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4239781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2930557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4061232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220057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1882369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3235242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1021806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260871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405378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707BBC-D41B-4B84-8DB5-8893193DC73B}" type="datetimeFigureOut">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2768262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8707BBC-D41B-4B84-8DB5-8893193DC73B}" type="datetimeFigureOut">
              <a:rPr kumimoji="1" lang="ja-JP" altLang="en-US" smtClean="0"/>
              <a:t>2025/12/16</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18B5D67-6B7D-4F2F-B2DC-4433B48ABD17}" type="slidenum">
              <a:rPr kumimoji="1" lang="ja-JP" altLang="en-US" smtClean="0"/>
              <a:t>‹#›</a:t>
            </a:fld>
            <a:endParaRPr kumimoji="1" lang="ja-JP" altLang="en-US"/>
          </a:p>
        </p:txBody>
      </p:sp>
    </p:spTree>
    <p:extLst>
      <p:ext uri="{BB962C8B-B14F-4D97-AF65-F5344CB8AC3E}">
        <p14:creationId xmlns:p14="http://schemas.microsoft.com/office/powerpoint/2010/main" val="398834951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1"/>
          <p:cNvSpPr txBox="1"/>
          <p:nvPr/>
        </p:nvSpPr>
        <p:spPr>
          <a:xfrm>
            <a:off x="141698" y="65889"/>
            <a:ext cx="6565078" cy="613443"/>
          </a:xfrm>
          <a:prstGeom prst="rect">
            <a:avLst/>
          </a:prstGeom>
          <a:noFill/>
          <a:ln w="38100" cmpd="sng">
            <a:solidFill>
              <a:srgbClr val="FF0000"/>
            </a:solidFill>
          </a:ln>
        </p:spPr>
        <p:style>
          <a:lnRef idx="0">
            <a:scrgbClr r="0" g="0" b="0"/>
          </a:lnRef>
          <a:fillRef idx="0">
            <a:scrgbClr r="0" g="0" b="0"/>
          </a:fillRef>
          <a:effectRef idx="0">
            <a:scrgbClr r="0" g="0" b="0"/>
          </a:effectRef>
          <a:fontRef idx="minor">
            <a:schemeClr val="dk1"/>
          </a:fontRef>
        </p:style>
        <p:txBody>
          <a:bodyPr wrap="square" lIns="72000" tIns="72000" rIns="72000" bIns="72000" rtlCol="0" anchor="ctr" anchorCtr="1">
            <a:scene3d>
              <a:camera prst="orthographicFront"/>
              <a:lightRig rig="threePt" dir="t"/>
            </a:scene3d>
            <a:sp3d extrusionH="254000" contourW="12700">
              <a:bevelT w="254000" h="254000"/>
            </a:sp3d>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ja-JP" altLang="en-US" sz="3200" b="1" dirty="0">
                <a:solidFill>
                  <a:srgbClr val="0070C0"/>
                </a:solidFill>
                <a:effectLst>
                  <a:outerShdw blurRad="50800" dist="38100" dir="2700000" algn="tl" rotWithShape="0">
                    <a:srgbClr val="00B0F0">
                      <a:alpha val="40000"/>
                    </a:srgbClr>
                  </a:outerShdw>
                </a:effectLst>
                <a:latin typeface="HGP創英角ﾎﾟｯﾌﾟ体" panose="040B0A00000000000000" pitchFamily="50" charset="-128"/>
                <a:ea typeface="HGP創英角ﾎﾟｯﾌﾟ体" panose="040B0A00000000000000" pitchFamily="50" charset="-128"/>
              </a:rPr>
              <a:t>特 殊 詐 欺 等 事 件 発 生 通 報</a:t>
            </a:r>
          </a:p>
        </p:txBody>
      </p:sp>
      <p:sp>
        <p:nvSpPr>
          <p:cNvPr id="6" name="正方形/長方形 5"/>
          <p:cNvSpPr/>
          <p:nvPr/>
        </p:nvSpPr>
        <p:spPr>
          <a:xfrm>
            <a:off x="3365794" y="682676"/>
            <a:ext cx="3492206" cy="276999"/>
          </a:xfrm>
          <a:prstGeom prst="rect">
            <a:avLst/>
          </a:prstGeom>
        </p:spPr>
        <p:txBody>
          <a:bodyPr wrap="square">
            <a:spAutoFit/>
          </a:bodyPr>
          <a:lstStyle/>
          <a:p>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（令和７年中　</a:t>
            </a: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1,000</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万円以上の被害　</a:t>
            </a: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17</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件目）</a:t>
            </a:r>
            <a:r>
              <a:rPr lang="ja-JP" altLang="en-US" sz="1200" dirty="0"/>
              <a:t> </a:t>
            </a:r>
          </a:p>
        </p:txBody>
      </p:sp>
      <p:sp>
        <p:nvSpPr>
          <p:cNvPr id="7" name="正方形/長方形 6"/>
          <p:cNvSpPr/>
          <p:nvPr/>
        </p:nvSpPr>
        <p:spPr>
          <a:xfrm>
            <a:off x="141698" y="977477"/>
            <a:ext cx="6610232" cy="7645662"/>
          </a:xfrm>
          <a:prstGeom prst="rect">
            <a:avLst/>
          </a:prstGeom>
          <a:noFill/>
          <a:ln w="31750" cap="flat" cmpd="dbl" algn="ctr">
            <a:solidFill>
              <a:srgbClr val="5B9BD5"/>
            </a:solidFill>
            <a:prstDash val="solid"/>
            <a:miter lim="800000"/>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ysClr val="window" lastClr="FFFFFF"/>
              </a:solidFill>
              <a:effectLst/>
              <a:uLnTx/>
              <a:uFillTx/>
              <a:latin typeface="Calibri" panose="020F0502020204030204"/>
              <a:ea typeface="游ゴシック" panose="020B0400000000000000" pitchFamily="50" charset="-128"/>
              <a:cs typeface="+mn-cs"/>
            </a:endParaRPr>
          </a:p>
        </p:txBody>
      </p:sp>
      <p:sp>
        <p:nvSpPr>
          <p:cNvPr id="8" name="テキスト ボックス 2"/>
          <p:cNvSpPr txBox="1"/>
          <p:nvPr/>
        </p:nvSpPr>
        <p:spPr>
          <a:xfrm>
            <a:off x="151032" y="1030135"/>
            <a:ext cx="6565078" cy="514839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36000" tIns="72000" rIns="36000" bIns="36000" rtlCol="0" anchor="t"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2400" b="1" dirty="0">
                <a:solidFill>
                  <a:srgbClr val="000000"/>
                </a:solidFill>
                <a:latin typeface="HG創英角ｺﾞｼｯｸUB" panose="020B0909000000000000" pitchFamily="49" charset="-128"/>
                <a:ea typeface="HG創英角ｺﾞｼｯｸUB" panose="020B0909000000000000" pitchFamily="49" charset="-128"/>
              </a:rPr>
              <a:t>「ＳＮＳ型投資詐欺」で高額被害が発生！</a:t>
            </a:r>
            <a:endParaRPr lang="en-US" altLang="ja-JP" sz="2400" b="1" dirty="0">
              <a:solidFill>
                <a:srgbClr val="000000"/>
              </a:solidFill>
              <a:latin typeface="HG創英角ｺﾞｼｯｸUB" panose="020B0909000000000000" pitchFamily="49" charset="-128"/>
              <a:ea typeface="HG創英角ｺﾞｼｯｸUB" panose="020B0909000000000000" pitchFamily="49" charset="-128"/>
            </a:endParaRPr>
          </a:p>
          <a:p>
            <a:r>
              <a:rPr lang="en-US" altLang="ja-JP" sz="1400" b="1" dirty="0">
                <a:solidFill>
                  <a:srgbClr val="000000"/>
                </a:solidFill>
                <a:latin typeface="+mn-ea"/>
              </a:rPr>
              <a:t>【</a:t>
            </a:r>
            <a:r>
              <a:rPr lang="ja-JP" altLang="en-US" sz="1400" b="1" dirty="0">
                <a:solidFill>
                  <a:srgbClr val="000000"/>
                </a:solidFill>
                <a:latin typeface="+mn-ea"/>
              </a:rPr>
              <a:t>被害者</a:t>
            </a:r>
            <a:r>
              <a:rPr lang="en-US" altLang="ja-JP" sz="1400" b="1" dirty="0">
                <a:solidFill>
                  <a:srgbClr val="000000"/>
                </a:solidFill>
                <a:latin typeface="+mn-ea"/>
              </a:rPr>
              <a:t>】</a:t>
            </a:r>
          </a:p>
          <a:p>
            <a:r>
              <a:rPr lang="ja-JP" altLang="en-US" sz="1400" dirty="0">
                <a:solidFill>
                  <a:srgbClr val="000000"/>
                </a:solidFill>
                <a:latin typeface="+mn-ea"/>
              </a:rPr>
              <a:t>　最上地方居住　</a:t>
            </a:r>
            <a:r>
              <a:rPr lang="en-US" altLang="ja-JP" sz="1400" dirty="0">
                <a:solidFill>
                  <a:srgbClr val="000000"/>
                </a:solidFill>
                <a:latin typeface="+mn-ea"/>
              </a:rPr>
              <a:t>7</a:t>
            </a:r>
            <a:r>
              <a:rPr lang="ja-JP" altLang="en-US" sz="1400" dirty="0">
                <a:solidFill>
                  <a:srgbClr val="000000"/>
                </a:solidFill>
                <a:latin typeface="+mn-ea"/>
              </a:rPr>
              <a:t>０歳代　男性</a:t>
            </a:r>
            <a:endParaRPr lang="en-US" altLang="ja-JP" sz="1400" dirty="0">
              <a:solidFill>
                <a:srgbClr val="000000"/>
              </a:solidFill>
              <a:latin typeface="+mn-ea"/>
            </a:endParaRPr>
          </a:p>
          <a:p>
            <a:r>
              <a:rPr lang="en-US" altLang="ja-JP" sz="1400" b="1" dirty="0">
                <a:solidFill>
                  <a:srgbClr val="000000"/>
                </a:solidFill>
                <a:latin typeface="+mn-ea"/>
              </a:rPr>
              <a:t>【</a:t>
            </a:r>
            <a:r>
              <a:rPr lang="ja-JP" altLang="en-US" sz="1400" b="1" dirty="0">
                <a:solidFill>
                  <a:srgbClr val="000000"/>
                </a:solidFill>
                <a:latin typeface="+mn-ea"/>
              </a:rPr>
              <a:t>被害額</a:t>
            </a:r>
            <a:r>
              <a:rPr lang="en-US" altLang="ja-JP" sz="1400" b="1" dirty="0">
                <a:solidFill>
                  <a:srgbClr val="000000"/>
                </a:solidFill>
                <a:latin typeface="+mn-ea"/>
              </a:rPr>
              <a:t>】</a:t>
            </a:r>
          </a:p>
          <a:p>
            <a:r>
              <a:rPr lang="ja-JP" altLang="en-US" sz="1400" dirty="0">
                <a:solidFill>
                  <a:srgbClr val="000000"/>
                </a:solidFill>
                <a:latin typeface="+mn-ea"/>
              </a:rPr>
              <a:t>　総額　９，５２４万円</a:t>
            </a:r>
            <a:endParaRPr lang="en-US" altLang="ja-JP" sz="1400" dirty="0">
              <a:solidFill>
                <a:srgbClr val="000000"/>
              </a:solidFill>
              <a:latin typeface="+mn-ea"/>
            </a:endParaRPr>
          </a:p>
          <a:p>
            <a:pPr marL="85725" indent="-85725"/>
            <a:r>
              <a:rPr lang="ja-JP" altLang="en-US" sz="1400" dirty="0">
                <a:solidFill>
                  <a:srgbClr val="000000"/>
                </a:solidFill>
                <a:latin typeface="+mn-ea"/>
              </a:rPr>
              <a:t>　　数回にわたり、来県した犯人に現金を手渡し</a:t>
            </a:r>
            <a:endParaRPr lang="en-US" altLang="ja-JP" sz="1400" dirty="0">
              <a:solidFill>
                <a:srgbClr val="000000"/>
              </a:solidFill>
              <a:latin typeface="+mn-ea"/>
            </a:endParaRPr>
          </a:p>
          <a:p>
            <a:r>
              <a:rPr lang="en-US" altLang="ja-JP" sz="1400" b="1" dirty="0">
                <a:solidFill>
                  <a:srgbClr val="000000"/>
                </a:solidFill>
                <a:latin typeface="+mn-ea"/>
              </a:rPr>
              <a:t>【</a:t>
            </a:r>
            <a:r>
              <a:rPr lang="ja-JP" altLang="en-US" sz="1400" b="1" dirty="0">
                <a:solidFill>
                  <a:srgbClr val="000000"/>
                </a:solidFill>
                <a:latin typeface="+mn-ea"/>
              </a:rPr>
              <a:t>被害概要</a:t>
            </a:r>
            <a:r>
              <a:rPr lang="en-US" altLang="ja-JP" sz="1400" b="1" dirty="0">
                <a:solidFill>
                  <a:srgbClr val="000000"/>
                </a:solidFill>
                <a:latin typeface="+mn-ea"/>
              </a:rPr>
              <a:t>】</a:t>
            </a:r>
          </a:p>
          <a:p>
            <a:pPr marL="180975" indent="-180975" defTabSz="404813"/>
            <a:r>
              <a:rPr kumimoji="1" lang="ja-JP" altLang="en-US" sz="1400" dirty="0">
                <a:latin typeface="+mn-ea"/>
              </a:rPr>
              <a:t>　　６月中旬、被害者は、インターネットで株式投資に関するサイトに貼られた</a:t>
            </a:r>
            <a:r>
              <a:rPr kumimoji="1" lang="en-US" altLang="ja-JP" sz="1400" dirty="0">
                <a:latin typeface="+mn-ea"/>
              </a:rPr>
              <a:t>URL</a:t>
            </a:r>
            <a:r>
              <a:rPr kumimoji="1" lang="ja-JP" altLang="en-US" sz="1400" dirty="0">
                <a:latin typeface="+mn-ea"/>
              </a:rPr>
              <a:t>をクリックしたところ、</a:t>
            </a:r>
            <a:r>
              <a:rPr kumimoji="1" lang="ja-JP" altLang="en-US" sz="1400" b="1" dirty="0">
                <a:solidFill>
                  <a:srgbClr val="FF0000"/>
                </a:solidFill>
                <a:latin typeface="+mn-ea"/>
              </a:rPr>
              <a:t>ＬＩＮＥグループ</a:t>
            </a:r>
            <a:r>
              <a:rPr kumimoji="1" lang="ja-JP" altLang="en-US" sz="1400" dirty="0">
                <a:latin typeface="+mn-ea"/>
              </a:rPr>
              <a:t>に案内されました。</a:t>
            </a:r>
            <a:endParaRPr kumimoji="1" lang="en-US" altLang="ja-JP" sz="1400" dirty="0">
              <a:latin typeface="+mn-ea"/>
            </a:endParaRPr>
          </a:p>
          <a:p>
            <a:pPr marL="180975" indent="-180975" defTabSz="404813"/>
            <a:r>
              <a:rPr kumimoji="1" lang="ja-JP" altLang="en-US" sz="1400" dirty="0">
                <a:latin typeface="+mn-ea"/>
              </a:rPr>
              <a:t>　　ＬＩＮＥグループで投資の先生やアシスタントと呼ばれる人が株の情報を教えており、被害者は株式投資を勧められ、来県した犯人に計５回、現金合計</a:t>
            </a:r>
            <a:r>
              <a:rPr kumimoji="1" lang="en-US" altLang="ja-JP" sz="1400" dirty="0">
                <a:latin typeface="+mn-ea"/>
              </a:rPr>
              <a:t>7,700</a:t>
            </a:r>
            <a:r>
              <a:rPr kumimoji="1" lang="ja-JP" altLang="en-US" sz="1400" dirty="0">
                <a:latin typeface="+mn-ea"/>
              </a:rPr>
              <a:t>万円を手渡しました。</a:t>
            </a:r>
            <a:endParaRPr kumimoji="1" lang="en-US" altLang="ja-JP" sz="1400" dirty="0">
              <a:latin typeface="+mn-ea"/>
            </a:endParaRPr>
          </a:p>
          <a:p>
            <a:pPr marL="180975" indent="-180975" defTabSz="404813"/>
            <a:r>
              <a:rPr kumimoji="1" lang="ja-JP" altLang="en-US" sz="1400" dirty="0">
                <a:latin typeface="+mn-ea"/>
              </a:rPr>
              <a:t>　　サイト上では利益が出ており、引き出そう</a:t>
            </a:r>
            <a:endParaRPr kumimoji="1" lang="en-US" altLang="ja-JP" sz="1400" dirty="0">
              <a:latin typeface="+mn-ea"/>
            </a:endParaRPr>
          </a:p>
          <a:p>
            <a:pPr marL="180975" indent="-180975" defTabSz="404813"/>
            <a:r>
              <a:rPr kumimoji="1" lang="ja-JP" altLang="en-US" sz="1400" dirty="0">
                <a:latin typeface="+mn-ea"/>
              </a:rPr>
              <a:t>　としたところ、指導料名目で金銭を要求され、</a:t>
            </a:r>
            <a:endParaRPr kumimoji="1" lang="en-US" altLang="ja-JP" sz="1400" dirty="0">
              <a:latin typeface="+mn-ea"/>
            </a:endParaRPr>
          </a:p>
          <a:p>
            <a:pPr marL="180975" indent="-180975" defTabSz="404813"/>
            <a:r>
              <a:rPr kumimoji="1" lang="ja-JP" altLang="en-US" sz="1400" dirty="0">
                <a:latin typeface="+mn-ea"/>
              </a:rPr>
              <a:t>　来県した犯人に現金</a:t>
            </a:r>
            <a:r>
              <a:rPr kumimoji="1" lang="en-US" altLang="ja-JP" sz="1400" dirty="0">
                <a:latin typeface="+mn-ea"/>
              </a:rPr>
              <a:t>1,824</a:t>
            </a:r>
            <a:r>
              <a:rPr kumimoji="1" lang="ja-JP" altLang="en-US" sz="1400" dirty="0">
                <a:latin typeface="+mn-ea"/>
              </a:rPr>
              <a:t>万円を手渡し、現金</a:t>
            </a:r>
            <a:endParaRPr kumimoji="1" lang="en-US" altLang="ja-JP" sz="1400" dirty="0">
              <a:latin typeface="+mn-ea"/>
            </a:endParaRPr>
          </a:p>
          <a:p>
            <a:pPr marL="180975" indent="-180975" defTabSz="404813"/>
            <a:r>
              <a:rPr kumimoji="1" lang="ja-JP" altLang="en-US" sz="1400" dirty="0">
                <a:latin typeface="+mn-ea"/>
              </a:rPr>
              <a:t>　合計</a:t>
            </a:r>
            <a:r>
              <a:rPr kumimoji="1" lang="en-US" altLang="ja-JP" sz="1400" dirty="0">
                <a:latin typeface="+mn-ea"/>
              </a:rPr>
              <a:t>9,524</a:t>
            </a:r>
            <a:r>
              <a:rPr kumimoji="1" lang="ja-JP" altLang="en-US" sz="1400" dirty="0">
                <a:latin typeface="+mn-ea"/>
              </a:rPr>
              <a:t>万円の被害に遭いました。</a:t>
            </a:r>
            <a:endParaRPr kumimoji="1" lang="en-US" altLang="ja-JP" sz="1400" dirty="0">
              <a:latin typeface="+mn-ea"/>
            </a:endParaRPr>
          </a:p>
          <a:p>
            <a:pPr marL="180975" indent="-180975" defTabSz="404813"/>
            <a:r>
              <a:rPr kumimoji="1" lang="ja-JP" altLang="en-US" sz="1400" dirty="0">
                <a:solidFill>
                  <a:schemeClr val="dk1"/>
                </a:solidFill>
                <a:effectLst/>
                <a:latin typeface="+mn-ea"/>
              </a:rPr>
              <a:t>　　</a:t>
            </a:r>
            <a:endParaRPr kumimoji="1" lang="ja-JP" altLang="en-US" sz="1400" dirty="0">
              <a:latin typeface="+mn-ea"/>
            </a:endParaRPr>
          </a:p>
        </p:txBody>
      </p:sp>
      <p:sp>
        <p:nvSpPr>
          <p:cNvPr id="9" name="テキスト ボックス 3"/>
          <p:cNvSpPr txBox="1"/>
          <p:nvPr/>
        </p:nvSpPr>
        <p:spPr>
          <a:xfrm>
            <a:off x="191423" y="4798079"/>
            <a:ext cx="6510782" cy="3719510"/>
          </a:xfrm>
          <a:prstGeom prst="rect">
            <a:avLst/>
          </a:prstGeom>
          <a:gradFill>
            <a:gsLst>
              <a:gs pos="0">
                <a:srgbClr val="FFC000">
                  <a:lumMod val="5000"/>
                  <a:lumOff val="95000"/>
                </a:srgbClr>
              </a:gs>
              <a:gs pos="74000">
                <a:srgbClr val="FFC000">
                  <a:lumMod val="45000"/>
                  <a:lumOff val="55000"/>
                </a:srgbClr>
              </a:gs>
              <a:gs pos="83000">
                <a:srgbClr val="FFC000">
                  <a:lumMod val="45000"/>
                  <a:lumOff val="55000"/>
                </a:srgbClr>
              </a:gs>
              <a:gs pos="100000">
                <a:srgbClr val="FFC000">
                  <a:lumMod val="30000"/>
                  <a:lumOff val="70000"/>
                </a:srgbClr>
              </a:gs>
            </a:gsLst>
            <a:lin ang="5400000" scaled="1"/>
          </a:gradFill>
          <a:ln w="9525" cmpd="sng">
            <a:solidFill>
              <a:sysClr val="window" lastClr="FFFFFF">
                <a:shade val="50000"/>
              </a:sysClr>
            </a:solidFill>
          </a:ln>
          <a:effectLst>
            <a:innerShdw blurRad="63500" dist="50800" dir="2700000">
              <a:prstClr val="black">
                <a:alpha val="50000"/>
              </a:prstClr>
            </a:innerShdw>
          </a:effectLst>
        </p:spPr>
        <p:txBody>
          <a:bodyPr wrap="square" lIns="36000" tIns="72000" rIns="36000" bIns="7200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srgbClr val="FF0000"/>
                </a:solidFill>
                <a:effectLst/>
                <a:uLnTx/>
                <a:uFillTx/>
                <a:latin typeface="+mn-ea"/>
              </a:rPr>
              <a:t>　</a:t>
            </a:r>
            <a:r>
              <a:rPr kumimoji="1" lang="ja-JP" altLang="en-US" sz="2000" i="0" u="none" strike="noStrike" kern="0" cap="none" spc="0" normalizeH="0" baseline="0" noProof="0" dirty="0">
                <a:ln>
                  <a:noFill/>
                </a:ln>
                <a:solidFill>
                  <a:srgbClr val="FF0000"/>
                </a:solidFill>
                <a:effectLst/>
                <a:uLnTx/>
                <a:uFillTx/>
                <a:latin typeface="HGP創英角ｺﾞｼｯｸUB" panose="020B0900000000000000" pitchFamily="50" charset="-128"/>
                <a:ea typeface="HGP創英角ｺﾞｼｯｸUB" panose="020B0900000000000000" pitchFamily="50" charset="-128"/>
              </a:rPr>
              <a:t>手口の特徴を知り、だまされないようにしましょう！</a:t>
            </a:r>
            <a:endParaRPr kumimoji="1" lang="en-US" altLang="ja-JP" sz="2000" i="0" u="none" strike="noStrike" kern="0" cap="none" spc="0" normalizeH="0" baseline="0" noProof="0" dirty="0">
              <a:ln>
                <a:noFill/>
              </a:ln>
              <a:solidFill>
                <a:srgbClr val="FF0000"/>
              </a:solidFill>
              <a:effectLst/>
              <a:uLnTx/>
              <a:uFillTx/>
              <a:latin typeface="HGP創英角ｺﾞｼｯｸUB" panose="020B0900000000000000" pitchFamily="50" charset="-128"/>
              <a:ea typeface="HGP創英角ｺﾞｼｯｸUB" panose="020B0900000000000000" pitchFamily="50" charset="-128"/>
            </a:endParaRPr>
          </a:p>
          <a:p>
            <a:endParaRPr lang="en-US" altLang="ja-JP" sz="800" b="1" kern="0" dirty="0">
              <a:solidFill>
                <a:sysClr val="windowText" lastClr="000000"/>
              </a:solidFill>
              <a:latin typeface="+mn-ea"/>
            </a:endParaRPr>
          </a:p>
          <a:p>
            <a:r>
              <a:rPr lang="ja-JP" altLang="en-US" sz="1600" b="1" kern="0" dirty="0">
                <a:solidFill>
                  <a:sysClr val="windowText" lastClr="000000"/>
                </a:solidFill>
                <a:latin typeface="+mn-ea"/>
              </a:rPr>
              <a:t>　★ </a:t>
            </a:r>
            <a:r>
              <a:rPr lang="ja-JP" altLang="en-US" sz="1600" b="1" dirty="0">
                <a:latin typeface="+mn-ea"/>
              </a:rPr>
              <a:t>投資で「必ず儲かる」「元本保証」は詐欺の典型！</a:t>
            </a:r>
            <a:endParaRPr lang="en-US" altLang="ja-JP" sz="1600" b="1" dirty="0">
              <a:latin typeface="+mn-ea"/>
            </a:endParaRPr>
          </a:p>
          <a:p>
            <a:r>
              <a:rPr lang="ja-JP" altLang="en-US" sz="1600" dirty="0">
                <a:latin typeface="+mn-ea"/>
              </a:rPr>
              <a:t>　　 金融庁に登録している業者でも「元本保証をうたって勧誘」す</a:t>
            </a:r>
            <a:endParaRPr lang="en-US" altLang="ja-JP" sz="1600" dirty="0">
              <a:latin typeface="+mn-ea"/>
            </a:endParaRPr>
          </a:p>
          <a:p>
            <a:r>
              <a:rPr lang="ja-JP" altLang="en-US" sz="1600" dirty="0">
                <a:latin typeface="+mn-ea"/>
              </a:rPr>
              <a:t>　  ることは禁じられています。</a:t>
            </a:r>
            <a:endParaRPr lang="en-US" altLang="ja-JP" sz="1600" b="1" dirty="0">
              <a:latin typeface="+mn-ea"/>
            </a:endParaRPr>
          </a:p>
          <a:p>
            <a:r>
              <a:rPr lang="ja-JP" altLang="en-US" sz="1600" b="1" dirty="0">
                <a:latin typeface="+mn-ea"/>
              </a:rPr>
              <a:t>　★ 投資のバナー等広告に注意！</a:t>
            </a:r>
            <a:endParaRPr lang="en-US" altLang="ja-JP" sz="1600" b="1" dirty="0">
              <a:latin typeface="+mn-ea"/>
            </a:endParaRPr>
          </a:p>
          <a:p>
            <a:pPr>
              <a:tabLst>
                <a:tab pos="6461125" algn="l"/>
              </a:tabLst>
            </a:pPr>
            <a:r>
              <a:rPr lang="ja-JP" altLang="en-US" sz="1600" b="1" dirty="0">
                <a:latin typeface="+mn-ea"/>
              </a:rPr>
              <a:t>　　 </a:t>
            </a:r>
            <a:r>
              <a:rPr lang="ja-JP" altLang="en-US" sz="1600" dirty="0">
                <a:latin typeface="+mn-ea"/>
              </a:rPr>
              <a:t>インターネット上のバナー等広告からサクラのいるＬＩＮＥの</a:t>
            </a:r>
            <a:endParaRPr lang="en-US" altLang="ja-JP" sz="1600" dirty="0">
              <a:latin typeface="+mn-ea"/>
            </a:endParaRPr>
          </a:p>
          <a:p>
            <a:pPr>
              <a:tabLst>
                <a:tab pos="6461125" algn="l"/>
              </a:tabLst>
            </a:pPr>
            <a:r>
              <a:rPr lang="ja-JP" altLang="en-US" sz="1600" dirty="0">
                <a:latin typeface="+mn-ea"/>
              </a:rPr>
              <a:t>　  投資グループに誘導されてしまいます。</a:t>
            </a:r>
            <a:endParaRPr lang="en-US" altLang="ja-JP" sz="1600" dirty="0">
              <a:latin typeface="+mn-ea"/>
            </a:endParaRPr>
          </a:p>
          <a:p>
            <a:r>
              <a:rPr lang="ja-JP" altLang="en-US" sz="1600" b="1" dirty="0">
                <a:latin typeface="+mn-ea"/>
              </a:rPr>
              <a:t>　★ 投資用アプリ等への誘導に注意！</a:t>
            </a:r>
            <a:endParaRPr lang="en-US" altLang="ja-JP" sz="1600" b="1" dirty="0">
              <a:latin typeface="+mn-ea"/>
            </a:endParaRPr>
          </a:p>
          <a:p>
            <a:pPr marL="361950" indent="-361950"/>
            <a:r>
              <a:rPr lang="ja-JP" altLang="en-US" sz="1600" b="1" dirty="0">
                <a:latin typeface="+mn-ea"/>
              </a:rPr>
              <a:t>　　 </a:t>
            </a:r>
            <a:r>
              <a:rPr lang="ja-JP" altLang="en-US" sz="1600" dirty="0">
                <a:latin typeface="+mn-ea"/>
              </a:rPr>
              <a:t>投資用アプリ等で利益が上がっているように見せかけたり、最</a:t>
            </a:r>
            <a:endParaRPr lang="en-US" altLang="ja-JP" sz="1600" dirty="0">
              <a:latin typeface="+mn-ea"/>
            </a:endParaRPr>
          </a:p>
          <a:p>
            <a:pPr marL="361950" indent="-361950"/>
            <a:r>
              <a:rPr lang="ja-JP" altLang="en-US" sz="1600" dirty="0">
                <a:latin typeface="+mn-ea"/>
              </a:rPr>
              <a:t>　  初は利益の払い戻しに応じるなどして信用させます。</a:t>
            </a:r>
            <a:endParaRPr lang="en-US" altLang="ja-JP" sz="1600" dirty="0">
              <a:latin typeface="+mn-ea"/>
            </a:endParaRPr>
          </a:p>
          <a:p>
            <a:pPr marL="361950" indent="-361950"/>
            <a:r>
              <a:rPr lang="ja-JP" altLang="en-US" sz="1600" b="1" dirty="0">
                <a:latin typeface="+mn-ea"/>
              </a:rPr>
              <a:t>　★ 正規の登録業者か必ず確認！</a:t>
            </a:r>
            <a:endParaRPr lang="en-US" altLang="ja-JP" sz="1600" b="1" dirty="0">
              <a:latin typeface="+mn-ea"/>
            </a:endParaRPr>
          </a:p>
          <a:p>
            <a:pPr marL="361950" indent="-361950"/>
            <a:r>
              <a:rPr lang="ja-JP" altLang="en-US" sz="1600" dirty="0">
                <a:latin typeface="+mn-ea"/>
              </a:rPr>
              <a:t>　　 金融取引業者や暗号資産交換業者を利用する際は、登録事業者</a:t>
            </a:r>
            <a:endParaRPr lang="en-US" altLang="ja-JP" sz="1600" dirty="0">
              <a:latin typeface="+mn-ea"/>
            </a:endParaRPr>
          </a:p>
          <a:p>
            <a:pPr marL="361950" indent="-361950"/>
            <a:r>
              <a:rPr lang="ja-JP" altLang="en-US" sz="1600" dirty="0">
                <a:latin typeface="+mn-ea"/>
              </a:rPr>
              <a:t>　  であるかを金融庁・財務局のホームページで確認しましょう。</a:t>
            </a:r>
            <a:endParaRPr lang="en-US" altLang="ja-JP" sz="1600" dirty="0">
              <a:latin typeface="+mn-ea"/>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9713" y="1664873"/>
            <a:ext cx="1303894" cy="993952"/>
          </a:xfrm>
          <a:prstGeom prst="rect">
            <a:avLst/>
          </a:prstGeom>
        </p:spPr>
      </p:pic>
      <p:sp>
        <p:nvSpPr>
          <p:cNvPr id="13" name="テキスト ボックス 12">
            <a:extLst>
              <a:ext uri="{FF2B5EF4-FFF2-40B4-BE49-F238E27FC236}">
                <a16:creationId xmlns:a16="http://schemas.microsoft.com/office/drawing/2014/main" id="{2FAB0712-5E99-4AF2-A489-A81E418774BE}"/>
              </a:ext>
            </a:extLst>
          </p:cNvPr>
          <p:cNvSpPr txBox="1"/>
          <p:nvPr/>
        </p:nvSpPr>
        <p:spPr>
          <a:xfrm>
            <a:off x="1549862" y="8721229"/>
            <a:ext cx="3748749" cy="400110"/>
          </a:xfrm>
          <a:prstGeom prst="rect">
            <a:avLst/>
          </a:prstGeom>
          <a:noFill/>
        </p:spPr>
        <p:txBody>
          <a:bodyPr wrap="square" rtlCol="0">
            <a:spAutoFit/>
          </a:bodyPr>
          <a:lstStyle/>
          <a:p>
            <a:pPr algn="ctr"/>
            <a:r>
              <a:rPr lang="ja-JP" altLang="en-US" sz="2000" b="1">
                <a:latin typeface="+mn-ea"/>
              </a:rPr>
              <a:t>山形市</a:t>
            </a:r>
            <a:r>
              <a:rPr kumimoji="1" lang="ja-JP" altLang="en-US" sz="2000" b="1">
                <a:latin typeface="+mn-ea"/>
              </a:rPr>
              <a:t>　</a:t>
            </a:r>
            <a:r>
              <a:rPr kumimoji="1" lang="ja-JP" altLang="en-US" sz="2000" b="1" dirty="0">
                <a:latin typeface="+mn-ea"/>
              </a:rPr>
              <a:t>山形県警察</a:t>
            </a:r>
          </a:p>
        </p:txBody>
      </p:sp>
      <p:pic>
        <p:nvPicPr>
          <p:cNvPr id="3" name="図 2" descr="図形&#10;&#10;AI によって生成されたコンテンツは間違っている可能性があります。">
            <a:extLst>
              <a:ext uri="{FF2B5EF4-FFF2-40B4-BE49-F238E27FC236}">
                <a16:creationId xmlns:a16="http://schemas.microsoft.com/office/drawing/2014/main" id="{077B2107-8F2B-BE60-0EE9-41EB5B87601A}"/>
              </a:ext>
            </a:extLst>
          </p:cNvPr>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5493288" y="3523774"/>
            <a:ext cx="1151352" cy="1144018"/>
          </a:xfrm>
          <a:prstGeom prst="rect">
            <a:avLst/>
          </a:prstGeom>
        </p:spPr>
      </p:pic>
      <p:pic>
        <p:nvPicPr>
          <p:cNvPr id="11" name="図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5069" y="3629324"/>
            <a:ext cx="1558537" cy="1080981"/>
          </a:xfrm>
          <a:prstGeom prst="rect">
            <a:avLst/>
          </a:prstGeom>
        </p:spPr>
      </p:pic>
    </p:spTree>
    <p:extLst>
      <p:ext uri="{BB962C8B-B14F-4D97-AF65-F5344CB8AC3E}">
        <p14:creationId xmlns:p14="http://schemas.microsoft.com/office/powerpoint/2010/main" val="417063201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TotalTime>416</TotalTime>
  <Words>347</Words>
  <PresentationFormat>画面に合わせる (4:3)</PresentationFormat>
  <Paragraphs>31</Paragraphs>
  <Slides>1</Slides>
  <Notes>0</Notes>
  <HiddenSlides>0</HiddenSlides>
  <MMClips>0</MMClips>
  <ScaleCrop>false</ScaleCrop>
  <HeadingPairs>
    <vt:vector baseType="variant" size="6">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baseType="lpstr" size="10">
      <vt:lpstr>HGP創英角ｺﾞｼｯｸUB</vt:lpstr>
      <vt:lpstr>HGP創英角ﾎﾟｯﾌﾟ体</vt:lpstr>
      <vt:lpstr>HG創英角ｺﾞｼｯｸUB</vt:lpstr>
      <vt:lpstr>ＭＳ 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2025-10-07T10:44:49Z</cp:lastPrinted>
  <dcterms:created xsi:type="dcterms:W3CDTF">2025-09-24T23:33:05Z</dcterms:created>
  <dcterms:modified xsi:type="dcterms:W3CDTF">2025-12-16T01:43:55Z</dcterms:modified>
</cp:coreProperties>
</file>