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9" r:id="rId1"/>
  </p:sldMasterIdLst>
  <p:notesMasterIdLst>
    <p:notesMasterId r:id="rId3"/>
  </p:notesMasterIdLst>
  <p:sldIdLst>
    <p:sldId id="260" r:id="rId2"/>
  </p:sldIdLst>
  <p:sldSz cx="9144000" cy="12192000"/>
  <p:notesSz cx="6807200" cy="9939338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91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50" autoAdjust="0"/>
    <p:restoredTop sz="94654" autoAdjust="0"/>
  </p:normalViewPr>
  <p:slideViewPr>
    <p:cSldViewPr snapToGrid="0" showGuides="1">
      <p:cViewPr varScale="1">
        <p:scale>
          <a:sx n="36" d="100"/>
          <a:sy n="36" d="100"/>
        </p:scale>
        <p:origin x="2448" y="90"/>
      </p:cViewPr>
      <p:guideLst>
        <p:guide orient="horz" pos="3840"/>
        <p:guide pos="291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10B70A2D-9B44-426C-9EC5-44E6D92DC1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A4D1645D-CAFA-4242-A162-AC74A0F097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898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95312"/>
            <a:ext cx="7772400" cy="424462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6403623"/>
            <a:ext cx="6858000" cy="294357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9237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422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649111"/>
            <a:ext cx="1971675" cy="1033215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649111"/>
            <a:ext cx="5800725" cy="1033215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5018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339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039537"/>
            <a:ext cx="7886700" cy="50715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8159048"/>
            <a:ext cx="7886700" cy="26669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2959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3245556"/>
            <a:ext cx="388620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3245556"/>
            <a:ext cx="388620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580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49114"/>
            <a:ext cx="7886700" cy="235655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988734"/>
            <a:ext cx="3868340" cy="14647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4453467"/>
            <a:ext cx="3868340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2988734"/>
            <a:ext cx="3887391" cy="14647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4453467"/>
            <a:ext cx="3887391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814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056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1536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12800"/>
            <a:ext cx="2949178" cy="2844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755425"/>
            <a:ext cx="4629150" cy="866422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657600"/>
            <a:ext cx="2949178" cy="677615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918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12800"/>
            <a:ext cx="2949178" cy="2844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755425"/>
            <a:ext cx="4629150" cy="866422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657600"/>
            <a:ext cx="2949178" cy="677615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517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649114"/>
            <a:ext cx="7886700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245556"/>
            <a:ext cx="7886700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11300181"/>
            <a:ext cx="20574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11300181"/>
            <a:ext cx="30861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11300181"/>
            <a:ext cx="20574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5483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1"/>
          <p:cNvSpPr txBox="1"/>
          <p:nvPr/>
        </p:nvSpPr>
        <p:spPr>
          <a:xfrm>
            <a:off x="766750" y="103846"/>
            <a:ext cx="7603574" cy="79776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1">
            <a:scene3d>
              <a:camera prst="orthographicFront"/>
              <a:lightRig rig="threePt" dir="t"/>
            </a:scene3d>
            <a:sp3d extrusionH="254000" contourW="12700">
              <a:bevelT w="254000" h="254000"/>
            </a:sp3d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4000" b="1" dirty="0">
                <a:ln>
                  <a:noFill/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srgbClr val="00B0F0">
                      <a:alpha val="4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特 殊 詐 欺 等 事 件 発 生 通 報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4545711" y="900965"/>
            <a:ext cx="41373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（令和７年中　</a:t>
            </a:r>
            <a:r>
              <a:rPr lang="en-US" altLang="ja-JP" sz="14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1,000</a:t>
            </a:r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万円以上の被害　</a:t>
            </a:r>
            <a:r>
              <a:rPr lang="en-US" altLang="ja-JP" sz="14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16</a:t>
            </a:r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件目）</a:t>
            </a:r>
            <a:r>
              <a:rPr lang="ja-JP" altLang="en-US" sz="1400" dirty="0"/>
              <a:t> 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659741" y="1269999"/>
            <a:ext cx="7854339" cy="10254069"/>
          </a:xfrm>
          <a:prstGeom prst="rect">
            <a:avLst/>
          </a:prstGeom>
          <a:noFill/>
          <a:ln w="25400" cap="flat" cmpd="dbl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テキスト ボックス 3"/>
          <p:cNvSpPr txBox="1"/>
          <p:nvPr/>
        </p:nvSpPr>
        <p:spPr>
          <a:xfrm>
            <a:off x="835765" y="8773329"/>
            <a:ext cx="7502290" cy="2643839"/>
          </a:xfrm>
          <a:prstGeom prst="rect">
            <a:avLst/>
          </a:prstGeom>
          <a:gradFill>
            <a:gsLst>
              <a:gs pos="0">
                <a:srgbClr val="FFC000">
                  <a:lumMod val="5000"/>
                  <a:lumOff val="95000"/>
                </a:srgbClr>
              </a:gs>
              <a:gs pos="74000">
                <a:srgbClr val="FFC000">
                  <a:lumMod val="45000"/>
                  <a:lumOff val="55000"/>
                </a:srgbClr>
              </a:gs>
              <a:gs pos="83000">
                <a:srgbClr val="FFC000">
                  <a:lumMod val="45000"/>
                  <a:lumOff val="55000"/>
                </a:srgbClr>
              </a:gs>
              <a:gs pos="100000">
                <a:srgbClr val="FFC000">
                  <a:lumMod val="30000"/>
                  <a:lumOff val="70000"/>
                </a:srgbClr>
              </a:gs>
            </a:gsLst>
            <a:lin ang="5400000" scaled="1"/>
          </a:gradFill>
          <a:ln w="9525" cmpd="sng">
            <a:solidFill>
              <a:sysClr val="window" lastClr="FFFFFF">
                <a:shade val="50000"/>
              </a:sys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wrap="square" lIns="36000" tIns="72000" rIns="36000" bIns="72000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</a:rPr>
              <a:t>警察は、次のようなことを</a:t>
            </a:r>
            <a:r>
              <a:rPr kumimoji="1" lang="ja-JP" altLang="en-US" sz="2400" b="1" i="0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</a:rPr>
              <a:t>しません</a:t>
            </a:r>
            <a:r>
              <a:rPr kumimoji="1" lang="ja-JP" altLang="en-US" sz="2400" b="1" i="1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</a:rPr>
              <a:t>！</a:t>
            </a:r>
            <a:r>
              <a:rPr kumimoji="1" lang="ja-JP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</a:rPr>
              <a:t>　　　　</a:t>
            </a:r>
            <a:endParaRPr kumimoji="1" lang="en-US" altLang="ja-JP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</a:endParaRPr>
          </a:p>
          <a:p>
            <a:pPr marL="0" marR="0" lvl="0" indent="0" defTabSz="91440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ea"/>
            </a:endParaRPr>
          </a:p>
          <a:p>
            <a:pPr>
              <a:lnSpc>
                <a:spcPts val="1600"/>
              </a:lnSpc>
            </a:pPr>
            <a:r>
              <a:rPr lang="ja-JP" altLang="en-US" sz="1600" b="1" dirty="0">
                <a:latin typeface="+mn-ea"/>
              </a:rPr>
              <a:t> </a:t>
            </a:r>
            <a:r>
              <a:rPr lang="ja-JP" altLang="en-US" sz="1800" b="1" dirty="0">
                <a:latin typeface="+mn-ea"/>
              </a:rPr>
              <a:t>☆「＋」（プラス）から始まる国際電話番号から</a:t>
            </a:r>
            <a:r>
              <a:rPr lang="ja-JP" altLang="en-US" sz="1800" b="1" u="sng" dirty="0">
                <a:latin typeface="+mn-ea"/>
              </a:rPr>
              <a:t>電話しません</a:t>
            </a:r>
            <a:endParaRPr lang="en-US" altLang="ja-JP" sz="1800" b="1" i="1" u="sng" dirty="0">
              <a:latin typeface="+mn-ea"/>
            </a:endParaRPr>
          </a:p>
          <a:p>
            <a:pPr>
              <a:lnSpc>
                <a:spcPts val="1600"/>
              </a:lnSpc>
            </a:pPr>
            <a:endParaRPr lang="en-US" altLang="ja-JP" sz="1800" b="1" dirty="0">
              <a:latin typeface="+mn-ea"/>
            </a:endParaRPr>
          </a:p>
          <a:p>
            <a:pPr>
              <a:lnSpc>
                <a:spcPts val="1600"/>
              </a:lnSpc>
            </a:pPr>
            <a:r>
              <a:rPr lang="ja-JP" altLang="en-US" sz="1800" b="1" dirty="0">
                <a:latin typeface="+mn-ea"/>
              </a:rPr>
              <a:t> ☆ ＳＮＳで連絡したり、警察手帳や逮捕状の画像を</a:t>
            </a:r>
            <a:r>
              <a:rPr lang="ja-JP" altLang="en-US" sz="1800" b="1" u="sng" dirty="0">
                <a:latin typeface="+mn-ea"/>
              </a:rPr>
              <a:t>送りません</a:t>
            </a:r>
            <a:endParaRPr lang="en-US" altLang="ja-JP" sz="1800" b="1" i="1" u="sng" dirty="0">
              <a:latin typeface="+mn-ea"/>
            </a:endParaRPr>
          </a:p>
          <a:p>
            <a:pPr>
              <a:lnSpc>
                <a:spcPts val="1600"/>
              </a:lnSpc>
            </a:pPr>
            <a:endParaRPr lang="en-US" altLang="ja-JP" sz="1800" b="1" dirty="0">
              <a:latin typeface="+mn-ea"/>
            </a:endParaRPr>
          </a:p>
          <a:p>
            <a:pPr>
              <a:lnSpc>
                <a:spcPts val="1600"/>
              </a:lnSpc>
            </a:pPr>
            <a:r>
              <a:rPr lang="ja-JP" altLang="en-US" sz="1800" b="1" dirty="0">
                <a:latin typeface="+mn-ea"/>
              </a:rPr>
              <a:t> ☆ 逮捕状を見せ、「あなたの協力次第で逮捕しない」等と</a:t>
            </a:r>
            <a:r>
              <a:rPr lang="ja-JP" altLang="en-US" sz="1800" b="1" u="sng" dirty="0">
                <a:latin typeface="+mn-ea"/>
              </a:rPr>
              <a:t>言いません</a:t>
            </a:r>
            <a:endParaRPr lang="en-US" altLang="ja-JP" sz="1800" b="1" i="1" u="sng" dirty="0">
              <a:latin typeface="+mn-ea"/>
            </a:endParaRPr>
          </a:p>
          <a:p>
            <a:pPr>
              <a:lnSpc>
                <a:spcPts val="1600"/>
              </a:lnSpc>
            </a:pPr>
            <a:endParaRPr lang="en-US" altLang="ja-JP" sz="1800" b="1" u="sng" dirty="0">
              <a:latin typeface="+mn-ea"/>
            </a:endParaRPr>
          </a:p>
          <a:p>
            <a:pPr>
              <a:lnSpc>
                <a:spcPts val="1600"/>
              </a:lnSpc>
            </a:pPr>
            <a:r>
              <a:rPr lang="ja-JP" altLang="en-US" sz="1800" b="1" dirty="0">
                <a:latin typeface="+mn-ea"/>
              </a:rPr>
              <a:t> ☆ 口座残高や暗号資産等を聴取し、金銭の振込や出金を</a:t>
            </a:r>
            <a:r>
              <a:rPr lang="ja-JP" altLang="en-US" sz="1800" b="1" u="sng" dirty="0">
                <a:latin typeface="+mn-ea"/>
              </a:rPr>
              <a:t>指示しません</a:t>
            </a:r>
            <a:endParaRPr lang="en-US" altLang="ja-JP" sz="1800" b="1" i="1" u="sng" dirty="0">
              <a:latin typeface="+mn-ea"/>
            </a:endParaRPr>
          </a:p>
          <a:p>
            <a:pPr>
              <a:lnSpc>
                <a:spcPts val="1600"/>
              </a:lnSpc>
            </a:pPr>
            <a:endParaRPr lang="en-US" altLang="ja-JP" sz="1800" b="1" dirty="0">
              <a:latin typeface="+mn-ea"/>
            </a:endParaRPr>
          </a:p>
          <a:p>
            <a:pPr>
              <a:lnSpc>
                <a:spcPts val="1600"/>
              </a:lnSpc>
            </a:pPr>
            <a:r>
              <a:rPr lang="ja-JP" altLang="en-US" sz="1800" b="1" dirty="0">
                <a:latin typeface="+mn-ea"/>
              </a:rPr>
              <a:t> ☆ ビデオ通話で「入れ墨を調べる」等と裸になることを</a:t>
            </a:r>
            <a:r>
              <a:rPr lang="ja-JP" altLang="en-US" sz="1800" b="1" u="sng" dirty="0">
                <a:latin typeface="+mn-ea"/>
              </a:rPr>
              <a:t>要求しません</a:t>
            </a:r>
            <a:endParaRPr lang="en-US" altLang="ja-JP" sz="1800" b="1" i="1" u="sng" dirty="0">
              <a:latin typeface="+mn-ea"/>
            </a:endParaRPr>
          </a:p>
        </p:txBody>
      </p:sp>
      <p:sp>
        <p:nvSpPr>
          <p:cNvPr id="8" name="サブタイトル 15"/>
          <p:cNvSpPr txBox="1">
            <a:spLocks/>
          </p:cNvSpPr>
          <p:nvPr/>
        </p:nvSpPr>
        <p:spPr>
          <a:xfrm>
            <a:off x="0" y="11524069"/>
            <a:ext cx="9144000" cy="667931"/>
          </a:xfrm>
          <a:prstGeom prst="rect">
            <a:avLst/>
          </a:prstGeom>
          <a:noFill/>
          <a:ln w="25400" cap="rnd">
            <a:noFill/>
            <a:prstDash val="sysDot"/>
            <a:bevel/>
          </a:ln>
        </p:spPr>
        <p:txBody>
          <a:bodyPr vert="horz" wrap="square" lIns="72000" tIns="72000" rIns="72000" bIns="7200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山形市　山形県警察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1733598" y="3097248"/>
          <a:ext cx="6134100" cy="1961280"/>
        </p:xfrm>
        <a:graphic>
          <a:graphicData uri="http://schemas.openxmlformats.org/drawingml/2006/table">
            <a:tbl>
              <a:tblPr/>
              <a:tblGrid>
                <a:gridCol w="266700">
                  <a:extLst>
                    <a:ext uri="{9D8B030D-6E8A-4147-A177-3AD203B41FA5}">
                      <a16:colId xmlns:a16="http://schemas.microsoft.com/office/drawing/2014/main" val="319137768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438699069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72655416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7231025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21539046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30980475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28563104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66517668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09833597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480598476"/>
                    </a:ext>
                  </a:extLst>
                </a:gridCol>
              </a:tblGrid>
              <a:tr h="0">
                <a:tc gridSpan="10">
                  <a:txBody>
                    <a:bodyPr/>
                    <a:lstStyle/>
                    <a:p>
                      <a:pPr algn="ctr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965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150938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l" fontAlgn="ctr"/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67385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0759611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l" fontAlgn="ctr"/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98148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220446"/>
                  </a:ext>
                </a:extLst>
              </a:tr>
            </a:tbl>
          </a:graphicData>
        </a:graphic>
      </p:graphicFrame>
      <p:sp>
        <p:nvSpPr>
          <p:cNvPr id="11" name="テキスト ボックス 2"/>
          <p:cNvSpPr txBox="1"/>
          <p:nvPr/>
        </p:nvSpPr>
        <p:spPr>
          <a:xfrm>
            <a:off x="835765" y="2476796"/>
            <a:ext cx="7502290" cy="554934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36000" tIns="36000" rIns="36000" bIns="3600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2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lang="ja-JP" altLang="en-US" sz="22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被害者</a:t>
            </a:r>
            <a:r>
              <a:rPr lang="en-US" altLang="ja-JP" sz="22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</a:p>
          <a:p>
            <a:r>
              <a:rPr lang="ja-JP" altLang="en-US" sz="2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東根市居住の</a:t>
            </a:r>
            <a:r>
              <a:rPr lang="en-US" altLang="ja-JP" sz="2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</a:t>
            </a:r>
            <a:r>
              <a:rPr lang="ja-JP" altLang="en-US" sz="2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歳代女性</a:t>
            </a:r>
            <a:endParaRPr lang="en-US" altLang="ja-JP" sz="22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en-US" altLang="ja-JP" sz="22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lang="ja-JP" altLang="en-US" sz="22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被害額</a:t>
            </a:r>
            <a:r>
              <a:rPr lang="en-US" altLang="ja-JP" sz="22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</a:p>
          <a:p>
            <a:r>
              <a:rPr lang="ja-JP" altLang="en-US" sz="2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金の地金　</a:t>
            </a:r>
            <a:r>
              <a:rPr lang="en-US" altLang="ja-JP" sz="2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</a:t>
            </a:r>
            <a:r>
              <a:rPr lang="ja-JP" altLang="en-US" sz="2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枚、</a:t>
            </a:r>
            <a:r>
              <a:rPr lang="en-US" altLang="ja-JP" sz="2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1,560</a:t>
            </a:r>
            <a:r>
              <a:rPr lang="ja-JP" altLang="en-US" sz="2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グラム</a:t>
            </a:r>
            <a:endParaRPr lang="en-US" altLang="ja-JP" sz="22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en-US" altLang="ja-JP" sz="2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                 </a:t>
            </a:r>
            <a:r>
              <a:rPr lang="ja-JP" altLang="en-US" sz="2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（時価約</a:t>
            </a:r>
            <a:r>
              <a:rPr lang="en-US" altLang="ja-JP" sz="2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2,940</a:t>
            </a:r>
            <a:r>
              <a:rPr lang="ja-JP" altLang="en-US" sz="2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万円相当）</a:t>
            </a:r>
            <a:endParaRPr lang="en-US" altLang="ja-JP" sz="22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en-US" altLang="ja-JP" sz="22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lang="ja-JP" altLang="en-US" sz="22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被害概要</a:t>
            </a:r>
            <a:r>
              <a:rPr lang="en-US" altLang="ja-JP" sz="22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</a:p>
          <a:p>
            <a:pPr marL="180975" indent="-180975" defTabSz="404813"/>
            <a:r>
              <a:rPr kumimoji="1"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９月上旬、大阪府警察キタジマを名乗る者から電話があり、「逮捕した女が</a:t>
            </a:r>
            <a:r>
              <a:rPr kumimoji="1" lang="en-US" altLang="ja-JP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『</a:t>
            </a:r>
            <a:r>
              <a:rPr kumimoji="1"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あなた名義の銀行口座を作り、報酬を払った</a:t>
            </a:r>
            <a:r>
              <a:rPr kumimoji="1" lang="en-US" altLang="ja-JP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』</a:t>
            </a:r>
            <a:r>
              <a:rPr kumimoji="1"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と言っているが、大阪まで来られるか」と聞かれ、断ると、詳しく話を聞くためと</a:t>
            </a:r>
            <a:r>
              <a:rPr kumimoji="1" lang="en-US" altLang="ja-JP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LINE(</a:t>
            </a:r>
            <a:r>
              <a:rPr kumimoji="1"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ライン</a:t>
            </a:r>
            <a:r>
              <a:rPr kumimoji="1" lang="en-US" altLang="ja-JP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  <a:r>
              <a:rPr kumimoji="1"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でのやり取りを求められました。</a:t>
            </a:r>
            <a:endParaRPr kumimoji="1" lang="en-US" altLang="ja-JP" sz="2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80975" indent="-180975" defTabSz="404813"/>
            <a:r>
              <a:rPr kumimoji="1" lang="ja-JP" altLang="en-US" sz="2200" dirty="0">
                <a:solidFill>
                  <a:schemeClr val="dk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kumimoji="1" lang="en-US" altLang="ja-JP" sz="2200" dirty="0">
                <a:solidFill>
                  <a:schemeClr val="dk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LINE</a:t>
            </a:r>
            <a:r>
              <a:rPr kumimoji="1" lang="ja-JP" altLang="en-US" sz="2200" dirty="0">
                <a:solidFill>
                  <a:schemeClr val="dk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で逮捕状を見せられ、「逮捕するかどうかはあなたの協力次第」「報酬を隠しているかもしれないので口座、資産を教えろ」と言われ、口座番号や資産として金を保有していることを伝えました。</a:t>
            </a:r>
            <a:endParaRPr kumimoji="1" lang="en-US" altLang="ja-JP" sz="2200" dirty="0">
              <a:solidFill>
                <a:schemeClr val="dk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80975" indent="-180975" defTabSz="404813"/>
            <a:r>
              <a:rPr kumimoji="1" lang="ja-JP" altLang="en-US" sz="2200" dirty="0">
                <a:solidFill>
                  <a:schemeClr val="dk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その後、検察庁のタケダから</a:t>
            </a:r>
            <a:r>
              <a:rPr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ja-JP" altLang="en-US" sz="2200" dirty="0">
                <a:solidFill>
                  <a:schemeClr val="dk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容疑が晴れるまで金融庁に資産を預けなければならない。取りに行く」と言われ、金の地金を紙袋に入れ、自宅敷地内に置くこととなりました。</a:t>
            </a:r>
            <a:endParaRPr kumimoji="1" lang="en-US" altLang="ja-JP" sz="2200" dirty="0">
              <a:solidFill>
                <a:schemeClr val="dk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80975" indent="-180975" defTabSz="404813"/>
            <a:r>
              <a:rPr kumimoji="1" lang="ja-JP" altLang="en-US" sz="2200" dirty="0">
                <a:solidFill>
                  <a:schemeClr val="dk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誰かが紙袋を持って行ったものの、タケダから</a:t>
            </a:r>
            <a:endParaRPr kumimoji="1" lang="en-US" altLang="ja-JP" sz="2200" dirty="0">
              <a:solidFill>
                <a:schemeClr val="dk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80975" indent="-180975" defTabSz="404813"/>
            <a:r>
              <a:rPr kumimoji="1" lang="ja-JP" altLang="en-US" sz="2200" dirty="0">
                <a:solidFill>
                  <a:schemeClr val="dk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「受け取っていない。」と言われたため、交番に相</a:t>
            </a:r>
            <a:endParaRPr kumimoji="1" lang="en-US" altLang="ja-JP" sz="2200" dirty="0">
              <a:solidFill>
                <a:schemeClr val="dk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80975" indent="-180975" defTabSz="404813"/>
            <a:r>
              <a:rPr kumimoji="1" lang="ja-JP" altLang="en-US" sz="2200" dirty="0">
                <a:solidFill>
                  <a:schemeClr val="dk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談し、詐欺</a:t>
            </a:r>
            <a:r>
              <a:rPr kumimoji="1"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被害に気付きました。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3350" y="7424256"/>
            <a:ext cx="1526974" cy="1242173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ECA8DB2-0CF6-4A8D-9658-86E1C0B6AF44}"/>
              </a:ext>
            </a:extLst>
          </p:cNvPr>
          <p:cNvSpPr/>
          <p:nvPr/>
        </p:nvSpPr>
        <p:spPr>
          <a:xfrm>
            <a:off x="1672431" y="1270375"/>
            <a:ext cx="579913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“</a:t>
            </a:r>
            <a:r>
              <a:rPr lang="ja-JP" altLang="en-US" sz="3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ニセ警察詐欺</a:t>
            </a:r>
            <a:r>
              <a:rPr lang="en-US" altLang="ja-JP" sz="3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”</a:t>
            </a:r>
            <a:r>
              <a:rPr lang="ja-JP" altLang="en-US" sz="3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で</a:t>
            </a:r>
            <a:r>
              <a:rPr lang="ja-JP" altLang="en-US" sz="3600" b="1" cap="none" spc="0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金塊</a:t>
            </a:r>
            <a:r>
              <a:rPr lang="ja-JP" altLang="en-US" sz="3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被害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5EB3B7FE-3A75-4760-A7B4-A4018331A9C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221" t="2351" r="3721" b="79936"/>
          <a:stretch/>
        </p:blipFill>
        <p:spPr>
          <a:xfrm>
            <a:off x="6372993" y="2135598"/>
            <a:ext cx="1702997" cy="1399593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EDE39E1-59F3-F261-5C9B-99F43E44B6B5}"/>
              </a:ext>
            </a:extLst>
          </p:cNvPr>
          <p:cNvSpPr/>
          <p:nvPr/>
        </p:nvSpPr>
        <p:spPr>
          <a:xfrm>
            <a:off x="6498673" y="3523491"/>
            <a:ext cx="1361440" cy="294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</a:rPr>
              <a:t>※</a:t>
            </a:r>
            <a:r>
              <a:rPr lang="ja-JP" altLang="en-US" sz="1200" b="1" dirty="0">
                <a:solidFill>
                  <a:schemeClr val="tx1"/>
                </a:solidFill>
              </a:rPr>
              <a:t>イメージ</a:t>
            </a:r>
            <a:endParaRPr kumimoji="1" lang="ja-JP" altLang="en-US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992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1455</TotalTime>
  <Words>361</Words>
  <PresentationFormat>ユーザー設定</PresentationFormat>
  <Paragraphs>28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10">
      <vt:lpstr>HGP創英角ｺﾞｼｯｸUB</vt:lpstr>
      <vt:lpstr>HGP創英角ﾎﾟｯﾌﾟ体</vt:lpstr>
      <vt:lpstr>ＭＳ Ｐゴシック</vt:lpstr>
      <vt:lpstr>ＭＳ ゴシック</vt:lpstr>
      <vt:lpstr>游ゴシック</vt:lpstr>
      <vt:lpstr>Arial</vt:lpstr>
      <vt:lpstr>Calibri</vt:lpstr>
      <vt:lpstr>Calibri Light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2025-09-22T06:34:47Z</cp:lastPrinted>
  <dcterms:created xsi:type="dcterms:W3CDTF">2025-08-19T23:28:27Z</dcterms:created>
  <dcterms:modified xsi:type="dcterms:W3CDTF">2025-12-16T01:45:00Z</dcterms:modified>
</cp:coreProperties>
</file>