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9" r:id="rId1"/>
  </p:sldMasterIdLst>
  <p:notesMasterIdLst>
    <p:notesMasterId r:id="rId3"/>
  </p:notesMasterIdLst>
  <p:sldIdLst>
    <p:sldId id="257" r:id="rId2"/>
  </p:sldIdLst>
  <p:sldSz cx="9144000" cy="12192000"/>
  <p:notesSz cx="6807200" cy="9939338"/>
  <p:defaultTextStyle>
    <a:defPPr>
      <a:defRPr lang="ja-JP"/>
    </a:defPPr>
    <a:lvl1pPr marL="0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2" pos="291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CCFF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4654" autoAdjust="0"/>
  </p:normalViewPr>
  <p:slideViewPr>
    <p:cSldViewPr snapToGrid="0" showGuides="1">
      <p:cViewPr varScale="1">
        <p:scale>
          <a:sx n="36" d="100"/>
          <a:sy n="36" d="100"/>
        </p:scale>
        <p:origin x="2358" y="90"/>
      </p:cViewPr>
      <p:guideLst>
        <p:guide orient="horz" pos="3840"/>
        <p:guide pos="291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221" y="0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10B70A2D-9B44-426C-9EC5-44E6D92DC13B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46300" y="1243013"/>
            <a:ext cx="2514600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6" tIns="46118" rIns="92236" bIns="4611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39" y="4783357"/>
            <a:ext cx="5446723" cy="3913364"/>
          </a:xfrm>
          <a:prstGeom prst="rect">
            <a:avLst/>
          </a:prstGeom>
        </p:spPr>
        <p:txBody>
          <a:bodyPr vert="horz" lIns="92236" tIns="46118" rIns="92236" bIns="4611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372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221" y="9440372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A4D1645D-CAFA-4242-A162-AC74A0F097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2898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95312"/>
            <a:ext cx="7772400" cy="424462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6403623"/>
            <a:ext cx="6858000" cy="294357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A7378-A105-4E20-B8B1-38C8DAA896E6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A916-B7A2-42E4-A343-8B8F8D5B23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9237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A7378-A105-4E20-B8B1-38C8DAA896E6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A916-B7A2-42E4-A343-8B8F8D5B23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0422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649111"/>
            <a:ext cx="1971675" cy="10332156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649111"/>
            <a:ext cx="5800725" cy="10332156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A7378-A105-4E20-B8B1-38C8DAA896E6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A916-B7A2-42E4-A343-8B8F8D5B23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5018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A7378-A105-4E20-B8B1-38C8DAA896E6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A916-B7A2-42E4-A343-8B8F8D5B23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1339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3039537"/>
            <a:ext cx="7886700" cy="507153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8159048"/>
            <a:ext cx="7886700" cy="266699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A7378-A105-4E20-B8B1-38C8DAA896E6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A916-B7A2-42E4-A343-8B8F8D5B23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2959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3245556"/>
            <a:ext cx="3886200" cy="773571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3245556"/>
            <a:ext cx="3886200" cy="773571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A7378-A105-4E20-B8B1-38C8DAA896E6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A916-B7A2-42E4-A343-8B8F8D5B23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2580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649114"/>
            <a:ext cx="7886700" cy="235655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2988734"/>
            <a:ext cx="3868340" cy="14647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4453467"/>
            <a:ext cx="3868340" cy="6550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2988734"/>
            <a:ext cx="3887391" cy="14647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4453467"/>
            <a:ext cx="3887391" cy="6550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A7378-A105-4E20-B8B1-38C8DAA896E6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A916-B7A2-42E4-A343-8B8F8D5B23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814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A7378-A105-4E20-B8B1-38C8DAA896E6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A916-B7A2-42E4-A343-8B8F8D5B23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6056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A7378-A105-4E20-B8B1-38C8DAA896E6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A916-B7A2-42E4-A343-8B8F8D5B23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1536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812800"/>
            <a:ext cx="2949178" cy="28448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755425"/>
            <a:ext cx="4629150" cy="866422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3657600"/>
            <a:ext cx="2949178" cy="677615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A7378-A105-4E20-B8B1-38C8DAA896E6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A916-B7A2-42E4-A343-8B8F8D5B23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7918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812800"/>
            <a:ext cx="2949178" cy="28448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755425"/>
            <a:ext cx="4629150" cy="866422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3657600"/>
            <a:ext cx="2949178" cy="677615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A7378-A105-4E20-B8B1-38C8DAA896E6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A916-B7A2-42E4-A343-8B8F8D5B23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5174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649114"/>
            <a:ext cx="7886700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245556"/>
            <a:ext cx="7886700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11300181"/>
            <a:ext cx="205740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A7378-A105-4E20-B8B1-38C8DAA896E6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11300181"/>
            <a:ext cx="308610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11300181"/>
            <a:ext cx="205740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9A916-B7A2-42E4-A343-8B8F8D5B23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5483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  <p:sldLayoutId id="2147483901" r:id="rId2"/>
    <p:sldLayoutId id="2147483902" r:id="rId3"/>
    <p:sldLayoutId id="2147483903" r:id="rId4"/>
    <p:sldLayoutId id="2147483904" r:id="rId5"/>
    <p:sldLayoutId id="2147483905" r:id="rId6"/>
    <p:sldLayoutId id="2147483906" r:id="rId7"/>
    <p:sldLayoutId id="2147483907" r:id="rId8"/>
    <p:sldLayoutId id="2147483908" r:id="rId9"/>
    <p:sldLayoutId id="2147483909" r:id="rId10"/>
    <p:sldLayoutId id="214748391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形: 角度付き 1">
            <a:extLst>
              <a:ext uri="{FF2B5EF4-FFF2-40B4-BE49-F238E27FC236}">
                <a16:creationId xmlns:a16="http://schemas.microsoft.com/office/drawing/2014/main" id="{DF0D0C4F-24E2-4CE9-BA46-31A34F1FA1CC}"/>
              </a:ext>
            </a:extLst>
          </p:cNvPr>
          <p:cNvSpPr/>
          <p:nvPr/>
        </p:nvSpPr>
        <p:spPr>
          <a:xfrm>
            <a:off x="674054" y="1450354"/>
            <a:ext cx="7829866" cy="874719"/>
          </a:xfrm>
          <a:prstGeom prst="bevel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/>
          </a:p>
        </p:txBody>
      </p:sp>
      <p:sp>
        <p:nvSpPr>
          <p:cNvPr id="4" name="テキスト ボックス 1"/>
          <p:cNvSpPr txBox="1"/>
          <p:nvPr/>
        </p:nvSpPr>
        <p:spPr>
          <a:xfrm>
            <a:off x="674053" y="217206"/>
            <a:ext cx="7894320" cy="716591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 anchorCtr="1">
            <a:scene3d>
              <a:camera prst="orthographicFront"/>
              <a:lightRig rig="threePt" dir="t"/>
            </a:scene3d>
            <a:sp3d extrusionH="254000" contourW="12700">
              <a:bevelT w="254000" h="254000"/>
            </a:sp3d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4000" b="1" dirty="0">
                <a:ln>
                  <a:noFill/>
                </a:ln>
                <a:solidFill>
                  <a:srgbClr val="0070C0"/>
                </a:solidFill>
                <a:effectLst>
                  <a:outerShdw blurRad="50800" dist="38100" dir="2700000" algn="tl" rotWithShape="0">
                    <a:srgbClr val="00B0F0">
                      <a:alpha val="40000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特 殊 詐 欺 等 事 件 発 生 通 報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4800648" y="919250"/>
            <a:ext cx="422656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400" b="0" i="0" u="none" strike="noStrike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（令和７年中　</a:t>
            </a:r>
            <a:r>
              <a:rPr lang="en-US" altLang="ja-JP" sz="1400" b="0" i="0" u="none" strike="noStrike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1,000</a:t>
            </a:r>
            <a:r>
              <a:rPr lang="ja-JP" altLang="en-US" sz="1400" b="0" i="0" u="none" strike="noStrike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万円以上の被害　</a:t>
            </a:r>
            <a:r>
              <a:rPr lang="en-US" altLang="ja-JP" sz="1400" b="0" i="0" u="none" strike="noStrike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15</a:t>
            </a:r>
            <a:r>
              <a:rPr lang="ja-JP" altLang="en-US" sz="1400" b="0" i="0" u="none" strike="noStrike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件目）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558800" y="1322360"/>
            <a:ext cx="8056880" cy="10199080"/>
          </a:xfrm>
          <a:prstGeom prst="rect">
            <a:avLst/>
          </a:prstGeom>
          <a:noFill/>
          <a:ln w="25400" cap="flat" cmpd="dbl" algn="ctr">
            <a:solidFill>
              <a:srgbClr val="5B9BD5"/>
            </a:solidFill>
            <a:prstDash val="solid"/>
            <a:miter lim="800000"/>
          </a:ln>
          <a:effectLst/>
        </p:spPr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1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テキスト ボックス 3"/>
          <p:cNvSpPr txBox="1"/>
          <p:nvPr/>
        </p:nvSpPr>
        <p:spPr>
          <a:xfrm>
            <a:off x="660400" y="7604887"/>
            <a:ext cx="7843520" cy="3836353"/>
          </a:xfrm>
          <a:prstGeom prst="rect">
            <a:avLst/>
          </a:prstGeom>
          <a:gradFill>
            <a:gsLst>
              <a:gs pos="0">
                <a:srgbClr val="FFC000">
                  <a:lumMod val="5000"/>
                  <a:lumOff val="95000"/>
                </a:srgbClr>
              </a:gs>
              <a:gs pos="74000">
                <a:srgbClr val="FFC000">
                  <a:lumMod val="45000"/>
                  <a:lumOff val="55000"/>
                </a:srgbClr>
              </a:gs>
              <a:gs pos="83000">
                <a:srgbClr val="FFC000">
                  <a:lumMod val="45000"/>
                  <a:lumOff val="55000"/>
                </a:srgbClr>
              </a:gs>
              <a:gs pos="100000">
                <a:srgbClr val="FFC000">
                  <a:lumMod val="30000"/>
                  <a:lumOff val="70000"/>
                </a:srgbClr>
              </a:gs>
            </a:gsLst>
            <a:lin ang="5400000" scaled="1"/>
          </a:gradFill>
          <a:ln w="9525" cmpd="sng">
            <a:solidFill>
              <a:sysClr val="window" lastClr="FFFFFF">
                <a:shade val="50000"/>
              </a:sys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 wrap="square" lIns="288000" tIns="252000" rIns="288000" bIns="324000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被害に遭わないための注意点</a:t>
            </a:r>
            <a:r>
              <a:rPr kumimoji="1" lang="en-US" altLang="ja-JP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05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400" b="1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◎</a:t>
            </a:r>
            <a:r>
              <a:rPr lang="ja-JP" altLang="en-US" sz="2400" b="1" u="sng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会ったことがない人</a:t>
            </a:r>
            <a:r>
              <a:rPr lang="en-US" altLang="ja-JP" sz="2400" b="1" u="sng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×</a:t>
            </a:r>
            <a:r>
              <a:rPr lang="ja-JP" altLang="en-US" sz="2400" b="1" u="sng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投資話＝詐欺</a:t>
            </a:r>
            <a:endParaRPr lang="en-US" altLang="ja-JP" sz="2400" b="1" u="sng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 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SNS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などのダイレクトメッセージで知り合った、一度も会ったことがない人から、暗号資産投資や株の投資を進められた場合は、詐欺を疑ってください。</a:t>
            </a:r>
            <a:endParaRPr lang="en-US" altLang="ja-JP" sz="2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en-US" altLang="ja-JP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400" b="1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◎</a:t>
            </a:r>
            <a:r>
              <a:rPr lang="ja-JP" altLang="en-US" sz="2400" b="1" u="sng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会ったことがない人</a:t>
            </a:r>
            <a:r>
              <a:rPr lang="en-US" altLang="ja-JP" sz="2400" b="1" u="sng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×</a:t>
            </a:r>
            <a:r>
              <a:rPr lang="ja-JP" altLang="en-US" sz="2400" b="1" u="sng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短期間に</a:t>
            </a:r>
            <a:r>
              <a:rPr lang="en-US" altLang="ja-JP" sz="2400" b="1" u="sng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LINE</a:t>
            </a:r>
            <a:r>
              <a:rPr lang="ja-JP" altLang="en-US" sz="2400" b="1" u="sng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誘導＝詐欺</a:t>
            </a:r>
            <a:endParaRPr lang="en-US" altLang="ja-JP" sz="2400" b="1" u="sng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r>
              <a:rPr lang="ja-JP" altLang="en-US" sz="2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SNS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やマッチングアプリで知り合った後、一度も会わないまま短期間で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LINE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に誘導された場合は詐欺を疑ってください。</a:t>
            </a:r>
            <a:endParaRPr lang="en-US" altLang="ja-JP" sz="2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サブタイトル 15"/>
          <p:cNvSpPr txBox="1">
            <a:spLocks/>
          </p:cNvSpPr>
          <p:nvPr/>
        </p:nvSpPr>
        <p:spPr>
          <a:xfrm>
            <a:off x="1318236" y="11650990"/>
            <a:ext cx="6492970" cy="389676"/>
          </a:xfrm>
          <a:prstGeom prst="rect">
            <a:avLst/>
          </a:prstGeom>
          <a:noFill/>
          <a:ln w="25400" cap="rnd">
            <a:noFill/>
            <a:prstDash val="sysDot"/>
            <a:bevel/>
          </a:ln>
        </p:spPr>
        <p:txBody>
          <a:bodyPr vert="horz" wrap="square" lIns="72000" tIns="72000" rIns="72000" bIns="72000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b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山形市　</a:t>
            </a:r>
            <a:r>
              <a:rPr lang="ja-JP" altLang="en-US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山形県警察</a:t>
            </a:r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1795006"/>
              </p:ext>
            </p:extLst>
          </p:nvPr>
        </p:nvGraphicFramePr>
        <p:xfrm>
          <a:off x="1733598" y="3097248"/>
          <a:ext cx="6134100" cy="1961280"/>
        </p:xfrm>
        <a:graphic>
          <a:graphicData uri="http://schemas.openxmlformats.org/drawingml/2006/table">
            <a:tbl>
              <a:tblPr/>
              <a:tblGrid>
                <a:gridCol w="266700">
                  <a:extLst>
                    <a:ext uri="{9D8B030D-6E8A-4147-A177-3AD203B41FA5}">
                      <a16:colId xmlns:a16="http://schemas.microsoft.com/office/drawing/2014/main" val="3191377686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438699069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726554165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72310250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421539046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309804755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285631048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166517668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098335976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480598476"/>
                    </a:ext>
                  </a:extLst>
                </a:gridCol>
              </a:tblGrid>
              <a:tr h="0">
                <a:tc gridSpan="10">
                  <a:txBody>
                    <a:bodyPr/>
                    <a:lstStyle/>
                    <a:p>
                      <a:pPr algn="ctr" fontAlgn="ctr"/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1965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150938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algn="l" fontAlgn="ctr"/>
                      <a:endParaRPr lang="en-US" altLang="ja-JP" sz="1200" b="1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67385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8">
                  <a:txBody>
                    <a:bodyPr/>
                    <a:lstStyle/>
                    <a:p>
                      <a:pPr algn="l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0759611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algn="l" fontAlgn="ctr"/>
                      <a:endParaRPr lang="en-US" altLang="ja-JP" sz="1200" b="1" i="0" u="none" strike="noStrike" dirty="0">
                        <a:solidFill>
                          <a:srgbClr val="00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98148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8">
                  <a:txBody>
                    <a:bodyPr/>
                    <a:lstStyle/>
                    <a:p>
                      <a:pPr algn="l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2000" marR="72000" marT="72000" marB="72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5220446"/>
                  </a:ext>
                </a:extLst>
              </a:tr>
            </a:tbl>
          </a:graphicData>
        </a:graphic>
      </p:graphicFrame>
      <p:sp>
        <p:nvSpPr>
          <p:cNvPr id="11" name="テキスト ボックス 2"/>
          <p:cNvSpPr txBox="1"/>
          <p:nvPr/>
        </p:nvSpPr>
        <p:spPr>
          <a:xfrm>
            <a:off x="771367" y="2415937"/>
            <a:ext cx="7747000" cy="505940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180000" tIns="36000" rIns="180000" bIns="36000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2200" b="1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lang="ja-JP" altLang="en-US" sz="2200" b="1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被害者</a:t>
            </a:r>
            <a:r>
              <a:rPr lang="en-US" altLang="ja-JP" sz="2200" b="1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</a:p>
          <a:p>
            <a:r>
              <a:rPr lang="ja-JP" altLang="en-US" sz="22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山形市居住、女性、</a:t>
            </a:r>
            <a:r>
              <a:rPr lang="en-US" altLang="ja-JP" sz="22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40</a:t>
            </a:r>
            <a:r>
              <a:rPr lang="ja-JP" altLang="en-US" sz="22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歳代</a:t>
            </a:r>
            <a:endParaRPr lang="en-US" altLang="ja-JP" sz="220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en-US" altLang="ja-JP" sz="2200" b="1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lang="ja-JP" altLang="en-US" sz="2200" b="1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被害額</a:t>
            </a:r>
            <a:r>
              <a:rPr lang="en-US" altLang="ja-JP" sz="2200" b="1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</a:p>
          <a:p>
            <a:r>
              <a:rPr lang="ja-JP" altLang="en-US" sz="22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暗号資産約</a:t>
            </a:r>
            <a:r>
              <a:rPr lang="en-US" altLang="ja-JP" sz="22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1,050</a:t>
            </a:r>
            <a:r>
              <a:rPr lang="ja-JP" altLang="en-US" sz="22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万円分</a:t>
            </a:r>
            <a:endParaRPr lang="en-US" altLang="ja-JP" sz="220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85725" indent="-85725"/>
            <a:r>
              <a:rPr lang="en-US" altLang="ja-JP" sz="2200" b="1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lang="ja-JP" altLang="en-US" sz="2200" b="1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被害概要</a:t>
            </a:r>
            <a:r>
              <a:rPr lang="en-US" altLang="ja-JP" sz="2200" b="1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</a:p>
          <a:p>
            <a:r>
              <a:rPr lang="ja-JP" altLang="en-US" sz="2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女性は、６月上旬、</a:t>
            </a:r>
            <a:r>
              <a:rPr lang="en-US" altLang="ja-JP" sz="2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Facebook</a:t>
            </a:r>
            <a:r>
              <a:rPr lang="ja-JP" altLang="en-US" sz="2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（フェイスブック）のＭｅｓｓｅｎｇｅｒ（メッセージアプリ）で、メッセージを送ってきた「新田」と名乗る男性と知り合い、</a:t>
            </a:r>
            <a:r>
              <a:rPr lang="en-US" altLang="ja-JP" sz="2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LINE</a:t>
            </a:r>
            <a:r>
              <a:rPr lang="ja-JP" altLang="en-US" sz="2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でやり取りするうちに新田から好意を伝えられ、恋愛感情を抱くようになりました。</a:t>
            </a:r>
          </a:p>
          <a:p>
            <a:r>
              <a:rPr lang="ja-JP" altLang="en-US" sz="2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７月上旬、新田から「データに基づいて取引すれば</a:t>
            </a:r>
            <a:r>
              <a:rPr lang="en-US" altLang="ja-JP" sz="2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2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％失敗しない」などと、暗号資産取引を勧められ、指定されたサイトを登録し、そのサイトに表示されたアドレスに合計４回、暗号資産合計約</a:t>
            </a:r>
            <a:r>
              <a:rPr lang="en-US" altLang="ja-JP" sz="2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1,050</a:t>
            </a:r>
            <a:r>
              <a:rPr lang="ja-JP" altLang="en-US" sz="2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万円分を送金しました。出金の問合せをしたところ、手数料</a:t>
            </a:r>
            <a:r>
              <a:rPr lang="en-US" altLang="ja-JP" sz="2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260</a:t>
            </a:r>
            <a:r>
              <a:rPr lang="ja-JP" altLang="en-US" sz="2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万円の支払いを求められ、新田に相談すると「何とかする」を最後に連絡が取れなくなり、被害に気付きました。　</a:t>
            </a:r>
            <a:endParaRPr lang="en-US" altLang="ja-JP" sz="2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2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8D3874A7-10F0-4579-A406-E81384C02B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9128" y="2441269"/>
            <a:ext cx="2160970" cy="1442448"/>
          </a:xfrm>
          <a:prstGeom prst="rect">
            <a:avLst/>
          </a:prstGeom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332571DA-815F-446D-BBED-7285EF6EF7D7}"/>
              </a:ext>
            </a:extLst>
          </p:cNvPr>
          <p:cNvSpPr/>
          <p:nvPr/>
        </p:nvSpPr>
        <p:spPr>
          <a:xfrm>
            <a:off x="729935" y="1597753"/>
            <a:ext cx="7829865" cy="584775"/>
          </a:xfrm>
          <a:prstGeom prst="rect">
            <a:avLst/>
          </a:prstGeom>
          <a:noFill/>
          <a:ln w="19050">
            <a:noFill/>
          </a:ln>
        </p:spPr>
        <p:txBody>
          <a:bodyPr wrap="square" lIns="91440" tIns="45720" rIns="91440" bIns="45720" anchor="ctr">
            <a:spAutoFit/>
          </a:bodyPr>
          <a:lstStyle/>
          <a:p>
            <a:pPr algn="ctr"/>
            <a:r>
              <a:rPr lang="ja-JP" altLang="en-US" sz="32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ＳＮＳ型ロマンス詐欺事件で高額被害！</a:t>
            </a:r>
            <a:endParaRPr lang="en-US" altLang="ja-JP" sz="3200" b="1" dirty="0">
              <a:ln w="9525">
                <a:solidFill>
                  <a:schemeClr val="tx1"/>
                </a:solidFill>
                <a:prstDash val="solid"/>
              </a:ln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EDE39E1-59F3-F261-5C9B-99F43E44B6B5}"/>
              </a:ext>
            </a:extLst>
          </p:cNvPr>
          <p:cNvSpPr/>
          <p:nvPr/>
        </p:nvSpPr>
        <p:spPr>
          <a:xfrm>
            <a:off x="6258893" y="3848656"/>
            <a:ext cx="1361440" cy="2946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432054" rtl="0" eaLnBrk="1" latinLnBrk="0" hangingPunct="1">
              <a:defRPr kumimoji="1" sz="85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216027" algn="l" defTabSz="432054" rtl="0" eaLnBrk="1" latinLnBrk="0" hangingPunct="1">
              <a:defRPr kumimoji="1" sz="85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432054" algn="l" defTabSz="432054" rtl="0" eaLnBrk="1" latinLnBrk="0" hangingPunct="1">
              <a:defRPr kumimoji="1" sz="85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648081" algn="l" defTabSz="432054" rtl="0" eaLnBrk="1" latinLnBrk="0" hangingPunct="1">
              <a:defRPr kumimoji="1" sz="85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864108" algn="l" defTabSz="432054" rtl="0" eaLnBrk="1" latinLnBrk="0" hangingPunct="1">
              <a:defRPr kumimoji="1" sz="85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080135" algn="l" defTabSz="432054" rtl="0" eaLnBrk="1" latinLnBrk="0" hangingPunct="1">
              <a:defRPr kumimoji="1" sz="85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296162" algn="l" defTabSz="432054" rtl="0" eaLnBrk="1" latinLnBrk="0" hangingPunct="1">
              <a:defRPr kumimoji="1" sz="85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512189" algn="l" defTabSz="432054" rtl="0" eaLnBrk="1" latinLnBrk="0" hangingPunct="1">
              <a:defRPr kumimoji="1" sz="85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728216" algn="l" defTabSz="432054" rtl="0" eaLnBrk="1" latinLnBrk="0" hangingPunct="1">
              <a:defRPr kumimoji="1" sz="85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200" b="1" dirty="0">
                <a:solidFill>
                  <a:schemeClr val="tx1"/>
                </a:solidFill>
              </a:rPr>
              <a:t>※</a:t>
            </a:r>
            <a:r>
              <a:rPr lang="ja-JP" altLang="en-US" sz="1200" b="1" dirty="0">
                <a:solidFill>
                  <a:schemeClr val="tx1"/>
                </a:solidFill>
              </a:rPr>
              <a:t>イメージ</a:t>
            </a:r>
            <a:endParaRPr kumimoji="1" lang="ja-JP" altLang="en-US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82142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Office Theme</Template>
  <TotalTime>668</TotalTime>
  <Words>297</Words>
  <PresentationFormat>ユーザー設定</PresentationFormat>
  <Paragraphs>20</Paragraphs>
  <Slides>1</Slides>
  <Notes>0</Notes>
  <HiddenSlides>0</HiddenSlides>
  <MMClips>0</MMClips>
  <ScaleCrop>false</ScaleCrop>
  <HeadingPairs>
    <vt:vector baseType="variant" size="6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baseType="lpstr" size="10">
      <vt:lpstr>ＤＦ特太ゴシック体</vt:lpstr>
      <vt:lpstr>HGP創英角ﾎﾟｯﾌﾟ体</vt:lpstr>
      <vt:lpstr>ＭＳ Ｐゴシック</vt:lpstr>
      <vt:lpstr>ＭＳ ゴシック</vt:lpstr>
      <vt:lpstr>游ゴシック</vt:lpstr>
      <vt:lpstr>Arial</vt:lpstr>
      <vt:lpstr>Calibri</vt:lpstr>
      <vt:lpstr>Calibri Light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cp:lastPrinted>2025-09-22T06:39:19Z</cp:lastPrinted>
  <dcterms:created xsi:type="dcterms:W3CDTF">2025-08-19T23:28:27Z</dcterms:created>
  <dcterms:modified xsi:type="dcterms:W3CDTF">2025-12-16T01:39:39Z</dcterms:modified>
</cp:coreProperties>
</file>