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notesMasterIdLst>
    <p:notesMasterId r:id="rId3"/>
  </p:notesMasterIdLst>
  <p:sldIdLst>
    <p:sldId id="257" r:id="rId2"/>
  </p:sldIdLst>
  <p:sldSz cx="9144000" cy="12192000"/>
  <p:notesSz cx="6807200" cy="9939338"/>
  <p:defaultTextStyle>
    <a:defPPr>
      <a:defRPr lang="ja-JP"/>
    </a:defPPr>
    <a:lvl1pPr marL="0" algn="l" defTabSz="432054" rtl="0" eaLnBrk="1" latinLnBrk="0" hangingPunct="1">
      <a:defRPr kumimoji="1" sz="851" kern="1200">
        <a:solidFill>
          <a:schemeClr val="tx1"/>
        </a:solidFill>
        <a:latin typeface="+mn-lt"/>
        <a:ea typeface="+mn-ea"/>
        <a:cs typeface="+mn-cs"/>
      </a:defRPr>
    </a:lvl1pPr>
    <a:lvl2pPr marL="216027" algn="l" defTabSz="432054" rtl="0" eaLnBrk="1" latinLnBrk="0" hangingPunct="1">
      <a:defRPr kumimoji="1" sz="851" kern="1200">
        <a:solidFill>
          <a:schemeClr val="tx1"/>
        </a:solidFill>
        <a:latin typeface="+mn-lt"/>
        <a:ea typeface="+mn-ea"/>
        <a:cs typeface="+mn-cs"/>
      </a:defRPr>
    </a:lvl2pPr>
    <a:lvl3pPr marL="432054" algn="l" defTabSz="432054" rtl="0" eaLnBrk="1" latinLnBrk="0" hangingPunct="1">
      <a:defRPr kumimoji="1" sz="851" kern="1200">
        <a:solidFill>
          <a:schemeClr val="tx1"/>
        </a:solidFill>
        <a:latin typeface="+mn-lt"/>
        <a:ea typeface="+mn-ea"/>
        <a:cs typeface="+mn-cs"/>
      </a:defRPr>
    </a:lvl3pPr>
    <a:lvl4pPr marL="648081" algn="l" defTabSz="432054" rtl="0" eaLnBrk="1" latinLnBrk="0" hangingPunct="1">
      <a:defRPr kumimoji="1" sz="851" kern="1200">
        <a:solidFill>
          <a:schemeClr val="tx1"/>
        </a:solidFill>
        <a:latin typeface="+mn-lt"/>
        <a:ea typeface="+mn-ea"/>
        <a:cs typeface="+mn-cs"/>
      </a:defRPr>
    </a:lvl4pPr>
    <a:lvl5pPr marL="864108" algn="l" defTabSz="432054" rtl="0" eaLnBrk="1" latinLnBrk="0" hangingPunct="1">
      <a:defRPr kumimoji="1" sz="851" kern="1200">
        <a:solidFill>
          <a:schemeClr val="tx1"/>
        </a:solidFill>
        <a:latin typeface="+mn-lt"/>
        <a:ea typeface="+mn-ea"/>
        <a:cs typeface="+mn-cs"/>
      </a:defRPr>
    </a:lvl5pPr>
    <a:lvl6pPr marL="1080135" algn="l" defTabSz="432054" rtl="0" eaLnBrk="1" latinLnBrk="0" hangingPunct="1">
      <a:defRPr kumimoji="1" sz="851" kern="1200">
        <a:solidFill>
          <a:schemeClr val="tx1"/>
        </a:solidFill>
        <a:latin typeface="+mn-lt"/>
        <a:ea typeface="+mn-ea"/>
        <a:cs typeface="+mn-cs"/>
      </a:defRPr>
    </a:lvl6pPr>
    <a:lvl7pPr marL="1296162" algn="l" defTabSz="432054" rtl="0" eaLnBrk="1" latinLnBrk="0" hangingPunct="1">
      <a:defRPr kumimoji="1" sz="851" kern="1200">
        <a:solidFill>
          <a:schemeClr val="tx1"/>
        </a:solidFill>
        <a:latin typeface="+mn-lt"/>
        <a:ea typeface="+mn-ea"/>
        <a:cs typeface="+mn-cs"/>
      </a:defRPr>
    </a:lvl7pPr>
    <a:lvl8pPr marL="1512189" algn="l" defTabSz="432054" rtl="0" eaLnBrk="1" latinLnBrk="0" hangingPunct="1">
      <a:defRPr kumimoji="1" sz="851" kern="1200">
        <a:solidFill>
          <a:schemeClr val="tx1"/>
        </a:solidFill>
        <a:latin typeface="+mn-lt"/>
        <a:ea typeface="+mn-ea"/>
        <a:cs typeface="+mn-cs"/>
      </a:defRPr>
    </a:lvl8pPr>
    <a:lvl9pPr marL="1728216" algn="l" defTabSz="432054" rtl="0" eaLnBrk="1" latinLnBrk="0" hangingPunct="1">
      <a:defRPr kumimoji="1" sz="85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userDrawn="1">
          <p15:clr>
            <a:srgbClr val="A4A3A4"/>
          </p15:clr>
        </p15:guide>
        <p15:guide id="2" pos="29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FF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94654" autoAdjust="0"/>
  </p:normalViewPr>
  <p:slideViewPr>
    <p:cSldViewPr snapToGrid="0" showGuides="1">
      <p:cViewPr varScale="1">
        <p:scale>
          <a:sx n="36" d="100"/>
          <a:sy n="36" d="100"/>
        </p:scale>
        <p:origin x="2064" y="90"/>
      </p:cViewPr>
      <p:guideLst>
        <p:guide orient="horz" pos="3840"/>
        <p:guide pos="291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10B70A2D-9B44-426C-9EC5-44E6D92DC13B}" type="datetimeFigureOut">
              <a:rPr kumimoji="1" lang="ja-JP" altLang="en-US" smtClean="0"/>
              <a:t>2025/12/16</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A4D1645D-CAFA-4242-A162-AC74A0F097F5}" type="slidenum">
              <a:rPr kumimoji="1" lang="ja-JP" altLang="en-US" smtClean="0"/>
              <a:t>‹#›</a:t>
            </a:fld>
            <a:endParaRPr kumimoji="1" lang="ja-JP" altLang="en-US"/>
          </a:p>
        </p:txBody>
      </p:sp>
    </p:spTree>
    <p:extLst>
      <p:ext uri="{BB962C8B-B14F-4D97-AF65-F5344CB8AC3E}">
        <p14:creationId xmlns:p14="http://schemas.microsoft.com/office/powerpoint/2010/main" val="2022898731"/>
      </p:ext>
    </p:extLst>
  </p:cSld>
  <p:clrMap bg1="lt1" tx1="dk1" bg2="lt2" tx2="dk2" accent1="accent1" accent2="accent2" accent3="accent3" accent4="accent4" accent5="accent5" accent6="accent6" hlink="hlink" folHlink="folHlink"/>
  <p:notesStyle>
    <a:lvl1pPr marL="0" algn="l" defTabSz="432054" rtl="0" eaLnBrk="1" latinLnBrk="0" hangingPunct="1">
      <a:defRPr kumimoji="1" sz="567" kern="1200">
        <a:solidFill>
          <a:schemeClr val="tx1"/>
        </a:solidFill>
        <a:latin typeface="+mn-lt"/>
        <a:ea typeface="+mn-ea"/>
        <a:cs typeface="+mn-cs"/>
      </a:defRPr>
    </a:lvl1pPr>
    <a:lvl2pPr marL="216027" algn="l" defTabSz="432054" rtl="0" eaLnBrk="1" latinLnBrk="0" hangingPunct="1">
      <a:defRPr kumimoji="1" sz="567" kern="1200">
        <a:solidFill>
          <a:schemeClr val="tx1"/>
        </a:solidFill>
        <a:latin typeface="+mn-lt"/>
        <a:ea typeface="+mn-ea"/>
        <a:cs typeface="+mn-cs"/>
      </a:defRPr>
    </a:lvl2pPr>
    <a:lvl3pPr marL="432054" algn="l" defTabSz="432054" rtl="0" eaLnBrk="1" latinLnBrk="0" hangingPunct="1">
      <a:defRPr kumimoji="1" sz="567" kern="1200">
        <a:solidFill>
          <a:schemeClr val="tx1"/>
        </a:solidFill>
        <a:latin typeface="+mn-lt"/>
        <a:ea typeface="+mn-ea"/>
        <a:cs typeface="+mn-cs"/>
      </a:defRPr>
    </a:lvl3pPr>
    <a:lvl4pPr marL="648081" algn="l" defTabSz="432054" rtl="0" eaLnBrk="1" latinLnBrk="0" hangingPunct="1">
      <a:defRPr kumimoji="1" sz="567" kern="1200">
        <a:solidFill>
          <a:schemeClr val="tx1"/>
        </a:solidFill>
        <a:latin typeface="+mn-lt"/>
        <a:ea typeface="+mn-ea"/>
        <a:cs typeface="+mn-cs"/>
      </a:defRPr>
    </a:lvl4pPr>
    <a:lvl5pPr marL="864108" algn="l" defTabSz="432054" rtl="0" eaLnBrk="1" latinLnBrk="0" hangingPunct="1">
      <a:defRPr kumimoji="1" sz="567" kern="1200">
        <a:solidFill>
          <a:schemeClr val="tx1"/>
        </a:solidFill>
        <a:latin typeface="+mn-lt"/>
        <a:ea typeface="+mn-ea"/>
        <a:cs typeface="+mn-cs"/>
      </a:defRPr>
    </a:lvl5pPr>
    <a:lvl6pPr marL="1080135" algn="l" defTabSz="432054" rtl="0" eaLnBrk="1" latinLnBrk="0" hangingPunct="1">
      <a:defRPr kumimoji="1" sz="567" kern="1200">
        <a:solidFill>
          <a:schemeClr val="tx1"/>
        </a:solidFill>
        <a:latin typeface="+mn-lt"/>
        <a:ea typeface="+mn-ea"/>
        <a:cs typeface="+mn-cs"/>
      </a:defRPr>
    </a:lvl6pPr>
    <a:lvl7pPr marL="1296162" algn="l" defTabSz="432054" rtl="0" eaLnBrk="1" latinLnBrk="0" hangingPunct="1">
      <a:defRPr kumimoji="1" sz="567" kern="1200">
        <a:solidFill>
          <a:schemeClr val="tx1"/>
        </a:solidFill>
        <a:latin typeface="+mn-lt"/>
        <a:ea typeface="+mn-ea"/>
        <a:cs typeface="+mn-cs"/>
      </a:defRPr>
    </a:lvl7pPr>
    <a:lvl8pPr marL="1512189" algn="l" defTabSz="432054" rtl="0" eaLnBrk="1" latinLnBrk="0" hangingPunct="1">
      <a:defRPr kumimoji="1" sz="567" kern="1200">
        <a:solidFill>
          <a:schemeClr val="tx1"/>
        </a:solidFill>
        <a:latin typeface="+mn-lt"/>
        <a:ea typeface="+mn-ea"/>
        <a:cs typeface="+mn-cs"/>
      </a:defRPr>
    </a:lvl8pPr>
    <a:lvl9pPr marL="1728216" algn="l" defTabSz="432054" rtl="0" eaLnBrk="1" latinLnBrk="0" hangingPunct="1">
      <a:defRPr kumimoji="1" sz="56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95312"/>
            <a:ext cx="7772400" cy="4244622"/>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6403623"/>
            <a:ext cx="6858000" cy="294357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3049237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540422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649111"/>
            <a:ext cx="1971675"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649111"/>
            <a:ext cx="5800725"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89501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4171339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3039537"/>
            <a:ext cx="7886700" cy="5071532"/>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8159048"/>
            <a:ext cx="7886700" cy="26669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406295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3245556"/>
            <a:ext cx="38862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3245556"/>
            <a:ext cx="38862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67258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649114"/>
            <a:ext cx="7886700"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2988734"/>
            <a:ext cx="3868340" cy="14647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4453467"/>
            <a:ext cx="3868340"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2988734"/>
            <a:ext cx="3887391" cy="14647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4453467"/>
            <a:ext cx="3887391"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130814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1056056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1831536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812800"/>
            <a:ext cx="2949178" cy="28448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1755425"/>
            <a:ext cx="4629150" cy="86642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3657600"/>
            <a:ext cx="2949178" cy="677615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937918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812800"/>
            <a:ext cx="2949178" cy="28448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1755425"/>
            <a:ext cx="4629150" cy="866422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3657600"/>
            <a:ext cx="2949178" cy="677615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405517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49114"/>
            <a:ext cx="7886700"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3245556"/>
            <a:ext cx="7886700"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11300181"/>
            <a:ext cx="2057400" cy="649111"/>
          </a:xfrm>
          <a:prstGeom prst="rect">
            <a:avLst/>
          </a:prstGeom>
        </p:spPr>
        <p:txBody>
          <a:bodyPr vert="horz" lIns="91440" tIns="45720" rIns="91440" bIns="45720" rtlCol="0" anchor="ctr"/>
          <a:lstStyle>
            <a:lvl1pPr algn="l">
              <a:defRPr sz="1200">
                <a:solidFill>
                  <a:schemeClr val="tx1">
                    <a:tint val="75000"/>
                  </a:schemeClr>
                </a:solidFill>
              </a:defRPr>
            </a:lvl1pPr>
          </a:lstStyle>
          <a:p>
            <a:fld id="{450A7378-A105-4E20-B8B1-38C8DAA896E6}" type="datetimeFigureOut">
              <a:rPr kumimoji="1" lang="ja-JP" altLang="en-US" smtClean="0"/>
              <a:t>2025/12/16</a:t>
            </a:fld>
            <a:endParaRPr kumimoji="1" lang="ja-JP" altLang="en-US"/>
          </a:p>
        </p:txBody>
      </p:sp>
      <p:sp>
        <p:nvSpPr>
          <p:cNvPr id="5" name="Footer Placeholder 4"/>
          <p:cNvSpPr>
            <a:spLocks noGrp="1"/>
          </p:cNvSpPr>
          <p:nvPr>
            <p:ph type="ftr" sz="quarter" idx="3"/>
          </p:nvPr>
        </p:nvSpPr>
        <p:spPr>
          <a:xfrm>
            <a:off x="3028950" y="11300181"/>
            <a:ext cx="3086100" cy="64911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11300181"/>
            <a:ext cx="2057400" cy="649111"/>
          </a:xfrm>
          <a:prstGeom prst="rect">
            <a:avLst/>
          </a:prstGeom>
        </p:spPr>
        <p:txBody>
          <a:bodyPr vert="horz" lIns="91440" tIns="45720" rIns="91440" bIns="45720" rtlCol="0" anchor="ctr"/>
          <a:lstStyle>
            <a:lvl1pPr algn="r">
              <a:defRPr sz="1200">
                <a:solidFill>
                  <a:schemeClr val="tx1">
                    <a:tint val="75000"/>
                  </a:schemeClr>
                </a:solidFill>
              </a:defRPr>
            </a:lvl1p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575483957"/>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1"/>
          <p:cNvSpPr txBox="1"/>
          <p:nvPr/>
        </p:nvSpPr>
        <p:spPr>
          <a:xfrm>
            <a:off x="817502" y="469138"/>
            <a:ext cx="7607422" cy="73868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1">
            <a:scene3d>
              <a:camera prst="orthographicFront"/>
              <a:lightRig rig="threePt" dir="t"/>
            </a:scene3d>
            <a:sp3d extrusionH="254000" contourW="12700">
              <a:bevelT w="254000" h="254000"/>
            </a:sp3d>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4000" b="1" dirty="0">
                <a:ln>
                  <a:noFill/>
                </a:ln>
                <a:solidFill>
                  <a:srgbClr val="0070C0"/>
                </a:solidFill>
                <a:effectLst>
                  <a:outerShdw blurRad="50800" dist="38100" dir="2700000" algn="tl" rotWithShape="0">
                    <a:srgbClr val="00B0F0">
                      <a:alpha val="40000"/>
                    </a:srgbClr>
                  </a:outerShdw>
                </a:effectLst>
                <a:latin typeface="HGP創英角ﾎﾟｯﾌﾟ体" panose="040B0A00000000000000" pitchFamily="50" charset="-128"/>
                <a:ea typeface="HGP創英角ﾎﾟｯﾌﾟ体" panose="040B0A00000000000000" pitchFamily="50" charset="-128"/>
              </a:rPr>
              <a:t>特 殊 詐 欺 等 事 件 発 生 通 報</a:t>
            </a:r>
          </a:p>
        </p:txBody>
      </p:sp>
      <p:sp>
        <p:nvSpPr>
          <p:cNvPr id="5" name="正方形/長方形 4"/>
          <p:cNvSpPr/>
          <p:nvPr/>
        </p:nvSpPr>
        <p:spPr>
          <a:xfrm>
            <a:off x="4760904" y="1236374"/>
            <a:ext cx="4035855" cy="307777"/>
          </a:xfrm>
          <a:prstGeom prst="rect">
            <a:avLst/>
          </a:prstGeom>
        </p:spPr>
        <p:txBody>
          <a:bodyPr wrap="square">
            <a:spAutoFit/>
          </a:bodyPr>
          <a:lstStyle/>
          <a:p>
            <a:r>
              <a:rPr lang="ja-JP" altLang="en-US" sz="1400" b="1" i="0" u="none" strike="noStrike" dirty="0">
                <a:solidFill>
                  <a:srgbClr val="000000"/>
                </a:solidFill>
                <a:effectLst/>
                <a:latin typeface="ＭＳ ゴシック" panose="020B0609070205080204" pitchFamily="49" charset="-128"/>
                <a:ea typeface="ＭＳ ゴシック" panose="020B0609070205080204" pitchFamily="49" charset="-128"/>
              </a:rPr>
              <a:t>（令和７年中</a:t>
            </a:r>
            <a:r>
              <a:rPr lang="ja-JP" altLang="en-US" sz="1400" b="1" dirty="0">
                <a:solidFill>
                  <a:srgbClr val="000000"/>
                </a:solidFill>
                <a:latin typeface="ＭＳ ゴシック" panose="020B0609070205080204" pitchFamily="49" charset="-128"/>
                <a:ea typeface="ＭＳ ゴシック" panose="020B0609070205080204" pitchFamily="49" charset="-128"/>
              </a:rPr>
              <a:t> </a:t>
            </a:r>
            <a:r>
              <a:rPr lang="en-US" altLang="ja-JP" sz="1400" b="1" i="0" u="none" strike="noStrike" dirty="0">
                <a:solidFill>
                  <a:srgbClr val="000000"/>
                </a:solidFill>
                <a:effectLst/>
                <a:latin typeface="ＭＳ ゴシック" panose="020B0609070205080204" pitchFamily="49" charset="-128"/>
                <a:ea typeface="ＭＳ ゴシック" panose="020B0609070205080204" pitchFamily="49" charset="-128"/>
              </a:rPr>
              <a:t>1,000</a:t>
            </a:r>
            <a:r>
              <a:rPr lang="ja-JP" altLang="en-US" sz="1400" b="1" i="0" u="none" strike="noStrike" dirty="0">
                <a:solidFill>
                  <a:srgbClr val="000000"/>
                </a:solidFill>
                <a:effectLst/>
                <a:latin typeface="ＭＳ ゴシック" panose="020B0609070205080204" pitchFamily="49" charset="-128"/>
                <a:ea typeface="ＭＳ ゴシック" panose="020B0609070205080204" pitchFamily="49" charset="-128"/>
              </a:rPr>
              <a:t>万円以上の被害 </a:t>
            </a:r>
            <a:r>
              <a:rPr lang="en-US" altLang="ja-JP" sz="1400" b="1" i="0" u="none" strike="noStrike" dirty="0">
                <a:solidFill>
                  <a:srgbClr val="000000"/>
                </a:solidFill>
                <a:effectLst/>
                <a:latin typeface="ＭＳ ゴシック" panose="020B0609070205080204" pitchFamily="49" charset="-128"/>
                <a:ea typeface="ＭＳ ゴシック" panose="020B0609070205080204" pitchFamily="49" charset="-128"/>
              </a:rPr>
              <a:t>14</a:t>
            </a:r>
            <a:r>
              <a:rPr lang="ja-JP" altLang="en-US" sz="1400" b="1" i="0" u="none" strike="noStrike" dirty="0">
                <a:solidFill>
                  <a:srgbClr val="000000"/>
                </a:solidFill>
                <a:effectLst/>
                <a:latin typeface="ＭＳ ゴシック" panose="020B0609070205080204" pitchFamily="49" charset="-128"/>
                <a:ea typeface="ＭＳ ゴシック" panose="020B0609070205080204" pitchFamily="49" charset="-128"/>
              </a:rPr>
              <a:t>件目）</a:t>
            </a:r>
            <a:r>
              <a:rPr lang="ja-JP" altLang="en-US" sz="1400" b="1" dirty="0"/>
              <a:t> </a:t>
            </a:r>
          </a:p>
        </p:txBody>
      </p:sp>
      <p:sp>
        <p:nvSpPr>
          <p:cNvPr id="6" name="正方形/長方形 5"/>
          <p:cNvSpPr/>
          <p:nvPr/>
        </p:nvSpPr>
        <p:spPr>
          <a:xfrm>
            <a:off x="671332" y="1604679"/>
            <a:ext cx="7893934" cy="9773236"/>
          </a:xfrm>
          <a:prstGeom prst="rect">
            <a:avLst/>
          </a:prstGeom>
          <a:noFill/>
          <a:ln w="25400" cap="flat" cmpd="dbl" algn="ctr">
            <a:solidFill>
              <a:srgbClr val="5B9BD5"/>
            </a:solidFill>
            <a:prstDash val="solid"/>
            <a:miter lim="800000"/>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panose="020F0502020204030204"/>
              <a:ea typeface="游ゴシック" panose="020B0400000000000000" pitchFamily="50" charset="-128"/>
              <a:cs typeface="+mn-cs"/>
            </a:endParaRPr>
          </a:p>
        </p:txBody>
      </p:sp>
      <p:sp>
        <p:nvSpPr>
          <p:cNvPr id="7" name="テキスト ボックス 3"/>
          <p:cNvSpPr txBox="1"/>
          <p:nvPr/>
        </p:nvSpPr>
        <p:spPr>
          <a:xfrm>
            <a:off x="817501" y="8252588"/>
            <a:ext cx="7607421" cy="3055636"/>
          </a:xfrm>
          <a:prstGeom prst="rect">
            <a:avLst/>
          </a:prstGeom>
          <a:gradFill>
            <a:gsLst>
              <a:gs pos="0">
                <a:srgbClr val="FFC000">
                  <a:lumMod val="5000"/>
                  <a:lumOff val="95000"/>
                </a:srgbClr>
              </a:gs>
              <a:gs pos="74000">
                <a:srgbClr val="FFC000">
                  <a:lumMod val="45000"/>
                  <a:lumOff val="55000"/>
                </a:srgbClr>
              </a:gs>
              <a:gs pos="83000">
                <a:srgbClr val="FFC000">
                  <a:lumMod val="45000"/>
                  <a:lumOff val="55000"/>
                </a:srgbClr>
              </a:gs>
              <a:gs pos="100000">
                <a:srgbClr val="FFC000">
                  <a:lumMod val="30000"/>
                  <a:lumOff val="70000"/>
                </a:srgbClr>
              </a:gs>
            </a:gsLst>
            <a:lin ang="5400000" scaled="1"/>
          </a:gradFill>
          <a:ln w="9525" cmpd="sng">
            <a:solidFill>
              <a:sysClr val="window" lastClr="FFFFFF">
                <a:shade val="50000"/>
              </a:sysClr>
            </a:solidFill>
          </a:ln>
          <a:effectLst>
            <a:innerShdw blurRad="63500" dist="50800" dir="2700000">
              <a:prstClr val="black">
                <a:alpha val="50000"/>
              </a:prstClr>
            </a:innerShdw>
          </a:effectLst>
        </p:spPr>
        <p:txBody>
          <a:bodyPr wrap="square" lIns="36000" tIns="72000" rIns="36000" bIns="7200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800" b="1" i="0" u="none" strike="noStrike" kern="0" cap="none" spc="0" normalizeH="0" baseline="0" noProof="0" dirty="0">
                <a:ln>
                  <a:noFill/>
                </a:ln>
                <a:solidFill>
                  <a:sysClr val="windowText" lastClr="000000"/>
                </a:solidFill>
                <a:effectLst/>
                <a:uLnTx/>
                <a:uFillTx/>
                <a:latin typeface="+mn-ea"/>
              </a:rPr>
              <a:t>【</a:t>
            </a:r>
            <a:r>
              <a:rPr kumimoji="1" lang="ja-JP" altLang="en-US" sz="1800" b="1" i="0" u="none" strike="noStrike" kern="0" cap="none" spc="0" normalizeH="0" baseline="0" noProof="0" dirty="0">
                <a:ln>
                  <a:noFill/>
                </a:ln>
                <a:solidFill>
                  <a:sysClr val="windowText" lastClr="000000"/>
                </a:solidFill>
                <a:effectLst/>
                <a:uLnTx/>
                <a:uFillTx/>
                <a:latin typeface="+mn-ea"/>
              </a:rPr>
              <a:t>被害に遭わないための注意点</a:t>
            </a:r>
            <a:r>
              <a:rPr kumimoji="1" lang="en-US" altLang="ja-JP" sz="1800" b="1" i="0" u="none" strike="noStrike" kern="0" cap="none" spc="0" normalizeH="0" baseline="0" noProof="0" dirty="0">
                <a:ln>
                  <a:noFill/>
                </a:ln>
                <a:solidFill>
                  <a:sysClr val="windowText" lastClr="000000"/>
                </a:solidFill>
                <a:effectLst/>
                <a:uLnTx/>
                <a:uFillTx/>
                <a:latin typeface="+mn-ea"/>
              </a:rPr>
              <a:t>】</a:t>
            </a:r>
          </a:p>
          <a:p>
            <a:pPr lvl="0"/>
            <a:r>
              <a:rPr kumimoji="1" lang="ja-JP" altLang="en-US" sz="1800" b="1" i="0" u="none" strike="noStrike" kern="0" cap="none" spc="0" normalizeH="0" baseline="0" noProof="0" dirty="0">
                <a:ln>
                  <a:noFill/>
                </a:ln>
                <a:solidFill>
                  <a:sysClr val="windowText" lastClr="000000"/>
                </a:solidFill>
                <a:effectLst/>
                <a:uLnTx/>
                <a:uFillTx/>
                <a:latin typeface="+mn-ea"/>
              </a:rPr>
              <a:t>　</a:t>
            </a:r>
            <a:r>
              <a:rPr lang="ja-JP" altLang="en-US" sz="1800" b="1" dirty="0">
                <a:solidFill>
                  <a:prstClr val="black"/>
                </a:solidFill>
                <a:latin typeface="+mn-ea"/>
              </a:rPr>
              <a:t>☆直接会ったことのないその人は、本物ですか？</a:t>
            </a:r>
            <a:endParaRPr lang="en-US" altLang="ja-JP" sz="1800" b="1" dirty="0">
              <a:solidFill>
                <a:prstClr val="black"/>
              </a:solidFill>
              <a:latin typeface="+mn-ea"/>
            </a:endParaRPr>
          </a:p>
          <a:p>
            <a:pPr marL="361950" lvl="0" indent="-361950"/>
            <a:r>
              <a:rPr lang="ja-JP" altLang="en-US" sz="1800" b="1" dirty="0">
                <a:solidFill>
                  <a:prstClr val="black"/>
                </a:solidFill>
                <a:latin typeface="+mn-ea"/>
              </a:rPr>
              <a:t>　　</a:t>
            </a:r>
            <a:r>
              <a:rPr lang="en-US" altLang="ja-JP" sz="1800" b="1" dirty="0">
                <a:solidFill>
                  <a:prstClr val="black"/>
                </a:solidFill>
                <a:latin typeface="+mn-ea"/>
              </a:rPr>
              <a:t>SNS</a:t>
            </a:r>
            <a:r>
              <a:rPr lang="ja-JP" altLang="en-US" sz="1800" b="1" dirty="0">
                <a:solidFill>
                  <a:prstClr val="black"/>
                </a:solidFill>
                <a:latin typeface="+mn-ea"/>
              </a:rPr>
              <a:t>等で親密にしていても一度も会ったことのない人からのお金の</a:t>
            </a:r>
            <a:endParaRPr lang="en-US" altLang="ja-JP" sz="1800" b="1" dirty="0">
              <a:solidFill>
                <a:prstClr val="black"/>
              </a:solidFill>
              <a:latin typeface="+mn-ea"/>
            </a:endParaRPr>
          </a:p>
          <a:p>
            <a:pPr marL="361950" lvl="0" indent="-361950"/>
            <a:r>
              <a:rPr lang="ja-JP" altLang="en-US" sz="1800" b="1" dirty="0">
                <a:solidFill>
                  <a:prstClr val="black"/>
                </a:solidFill>
                <a:latin typeface="+mn-ea"/>
              </a:rPr>
              <a:t>　　話は詐欺を疑いましょう。翻訳アプリ、生成</a:t>
            </a:r>
            <a:r>
              <a:rPr lang="en-US" altLang="ja-JP" sz="1800" b="1" dirty="0">
                <a:solidFill>
                  <a:prstClr val="black"/>
                </a:solidFill>
                <a:latin typeface="+mn-ea"/>
              </a:rPr>
              <a:t>AI</a:t>
            </a:r>
            <a:r>
              <a:rPr lang="ja-JP" altLang="en-US" sz="1800" b="1" dirty="0">
                <a:solidFill>
                  <a:prstClr val="black"/>
                </a:solidFill>
                <a:latin typeface="+mn-ea"/>
              </a:rPr>
              <a:t>で他人の音声や動画を作ることもできます。</a:t>
            </a:r>
            <a:endParaRPr lang="en-US" altLang="ja-JP" sz="1800" b="1" dirty="0">
              <a:solidFill>
                <a:prstClr val="black"/>
              </a:solidFill>
              <a:latin typeface="+mn-ea"/>
            </a:endParaRPr>
          </a:p>
          <a:p>
            <a:r>
              <a:rPr lang="ja-JP" altLang="en-US" sz="1800" b="1" dirty="0">
                <a:latin typeface="+mn-ea"/>
              </a:rPr>
              <a:t>　☆「</a:t>
            </a:r>
            <a:r>
              <a:rPr lang="en-US" altLang="ja-JP" sz="1800" b="1" dirty="0">
                <a:latin typeface="+mn-ea"/>
              </a:rPr>
              <a:t>2</a:t>
            </a:r>
            <a:r>
              <a:rPr lang="ja-JP" altLang="en-US" sz="1800" b="1" dirty="0">
                <a:latin typeface="+mn-ea"/>
              </a:rPr>
              <a:t>人の将来のために」などと投資に誘導されたら注意しましょう。</a:t>
            </a:r>
            <a:endParaRPr lang="en-US" altLang="ja-JP" sz="1800" b="1" dirty="0">
              <a:latin typeface="+mn-ea"/>
            </a:endParaRPr>
          </a:p>
          <a:p>
            <a:r>
              <a:rPr lang="ja-JP" altLang="en-US" sz="1800" b="1" dirty="0">
                <a:latin typeface="+mn-ea"/>
              </a:rPr>
              <a:t>　　　</a:t>
            </a:r>
            <a:r>
              <a:rPr lang="en-US" altLang="ja-JP" sz="1800" b="1" dirty="0">
                <a:latin typeface="+mn-ea"/>
              </a:rPr>
              <a:t>SNS</a:t>
            </a:r>
            <a:r>
              <a:rPr lang="ja-JP" altLang="en-US" sz="1800" b="1" dirty="0">
                <a:latin typeface="+mn-ea"/>
              </a:rPr>
              <a:t>型ロマンス詐欺の７割以上が投資名目でだまされています。</a:t>
            </a:r>
            <a:endParaRPr lang="en-US" altLang="ja-JP" sz="1800" b="1" dirty="0">
              <a:latin typeface="+mn-ea"/>
            </a:endParaRPr>
          </a:p>
          <a:p>
            <a:r>
              <a:rPr lang="ja-JP" altLang="en-US" sz="1800" b="1" dirty="0">
                <a:latin typeface="+mn-ea"/>
              </a:rPr>
              <a:t>　☆被害時の連絡ツールは、</a:t>
            </a:r>
            <a:r>
              <a:rPr lang="en-US" altLang="ja-JP" sz="1800" b="1" dirty="0">
                <a:latin typeface="+mn-ea"/>
              </a:rPr>
              <a:t>LINE</a:t>
            </a:r>
            <a:r>
              <a:rPr lang="ja-JP" altLang="en-US" sz="1800" b="1" dirty="0">
                <a:latin typeface="+mn-ea"/>
              </a:rPr>
              <a:t>が利用されています。</a:t>
            </a:r>
            <a:endParaRPr lang="en-US" altLang="ja-JP" sz="1800" b="1" dirty="0">
              <a:latin typeface="+mn-ea"/>
            </a:endParaRPr>
          </a:p>
          <a:p>
            <a:pPr marL="361950" indent="-361950"/>
            <a:r>
              <a:rPr lang="ja-JP" altLang="en-US" sz="1800" b="1" dirty="0">
                <a:latin typeface="+mn-ea"/>
              </a:rPr>
              <a:t>　　　マッチングアプリ、</a:t>
            </a:r>
            <a:r>
              <a:rPr lang="en-US" altLang="ja-JP" sz="1800" b="1" dirty="0">
                <a:latin typeface="+mn-ea"/>
              </a:rPr>
              <a:t>Instagram</a:t>
            </a:r>
            <a:r>
              <a:rPr lang="ja-JP" altLang="en-US" sz="1800" b="1" dirty="0">
                <a:latin typeface="+mn-ea"/>
              </a:rPr>
              <a:t>の</a:t>
            </a:r>
            <a:r>
              <a:rPr lang="en-US" altLang="ja-JP" sz="1800" b="1" dirty="0">
                <a:latin typeface="+mn-ea"/>
              </a:rPr>
              <a:t>DM</a:t>
            </a:r>
            <a:r>
              <a:rPr lang="ja-JP" altLang="en-US" sz="1800" b="1" dirty="0">
                <a:latin typeface="+mn-ea"/>
              </a:rPr>
              <a:t>等で知り合った後、早い段階で</a:t>
            </a:r>
            <a:r>
              <a:rPr lang="en-US" altLang="ja-JP" sz="1800" b="1" dirty="0">
                <a:latin typeface="+mn-ea"/>
              </a:rPr>
              <a:t>LINE</a:t>
            </a:r>
            <a:r>
              <a:rPr lang="ja-JP" altLang="en-US" sz="1800" b="1" dirty="0">
                <a:latin typeface="+mn-ea"/>
              </a:rPr>
              <a:t>に誘導された場合は詐欺の可能性があります。</a:t>
            </a:r>
            <a:endParaRPr lang="en-US" altLang="ja-JP" sz="1800" b="1" dirty="0">
              <a:solidFill>
                <a:prstClr val="black"/>
              </a:solidFill>
              <a:latin typeface="+mn-ea"/>
            </a:endParaRPr>
          </a:p>
        </p:txBody>
      </p:sp>
      <p:sp>
        <p:nvSpPr>
          <p:cNvPr id="8" name="サブタイトル 15"/>
          <p:cNvSpPr txBox="1">
            <a:spLocks/>
          </p:cNvSpPr>
          <p:nvPr/>
        </p:nvSpPr>
        <p:spPr>
          <a:xfrm>
            <a:off x="0" y="11438443"/>
            <a:ext cx="9144000" cy="529439"/>
          </a:xfrm>
          <a:prstGeom prst="rect">
            <a:avLst/>
          </a:prstGeom>
          <a:noFill/>
          <a:ln w="25400" cap="rnd">
            <a:noFill/>
            <a:prstDash val="sysDot"/>
            <a:bevel/>
          </a:ln>
        </p:spPr>
        <p:txBody>
          <a:bodyPr vert="horz" wrap="square" lIns="72000" tIns="72000" rIns="72000" bIns="7200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b="1" dirty="0">
                <a:latin typeface="ＭＳ ゴシック" panose="020B0609070205080204" pitchFamily="49" charset="-128"/>
                <a:ea typeface="ＭＳ ゴシック" panose="020B0609070205080204" pitchFamily="49" charset="-128"/>
              </a:rPr>
              <a:t>山形県</a:t>
            </a:r>
            <a:r>
              <a:rPr lang="ja-JP" altLang="en-US" b="1">
                <a:latin typeface="ＭＳ ゴシック" panose="020B0609070205080204" pitchFamily="49" charset="-128"/>
                <a:ea typeface="ＭＳ ゴシック" panose="020B0609070205080204" pitchFamily="49" charset="-128"/>
              </a:rPr>
              <a:t>警察　　山形市</a:t>
            </a:r>
            <a:endParaRPr lang="ja-JP" altLang="en-US" b="1" dirty="0">
              <a:latin typeface="ＭＳ ゴシック" panose="020B0609070205080204" pitchFamily="49" charset="-128"/>
              <a:ea typeface="ＭＳ ゴシック" panose="020B0609070205080204"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2579399225"/>
              </p:ext>
            </p:extLst>
          </p:nvPr>
        </p:nvGraphicFramePr>
        <p:xfrm>
          <a:off x="1733598" y="3097248"/>
          <a:ext cx="6134100" cy="1961280"/>
        </p:xfrm>
        <a:graphic>
          <a:graphicData uri="http://schemas.openxmlformats.org/drawingml/2006/table">
            <a:tbl>
              <a:tblPr/>
              <a:tblGrid>
                <a:gridCol w="266700">
                  <a:extLst>
                    <a:ext uri="{9D8B030D-6E8A-4147-A177-3AD203B41FA5}">
                      <a16:colId xmlns:a16="http://schemas.microsoft.com/office/drawing/2014/main" val="3191377686"/>
                    </a:ext>
                  </a:extLst>
                </a:gridCol>
                <a:gridCol w="685800">
                  <a:extLst>
                    <a:ext uri="{9D8B030D-6E8A-4147-A177-3AD203B41FA5}">
                      <a16:colId xmlns:a16="http://schemas.microsoft.com/office/drawing/2014/main" val="3438699069"/>
                    </a:ext>
                  </a:extLst>
                </a:gridCol>
                <a:gridCol w="685800">
                  <a:extLst>
                    <a:ext uri="{9D8B030D-6E8A-4147-A177-3AD203B41FA5}">
                      <a16:colId xmlns:a16="http://schemas.microsoft.com/office/drawing/2014/main" val="3726554165"/>
                    </a:ext>
                  </a:extLst>
                </a:gridCol>
                <a:gridCol w="685800">
                  <a:extLst>
                    <a:ext uri="{9D8B030D-6E8A-4147-A177-3AD203B41FA5}">
                      <a16:colId xmlns:a16="http://schemas.microsoft.com/office/drawing/2014/main" val="3723102504"/>
                    </a:ext>
                  </a:extLst>
                </a:gridCol>
                <a:gridCol w="685800">
                  <a:extLst>
                    <a:ext uri="{9D8B030D-6E8A-4147-A177-3AD203B41FA5}">
                      <a16:colId xmlns:a16="http://schemas.microsoft.com/office/drawing/2014/main" val="4215390464"/>
                    </a:ext>
                  </a:extLst>
                </a:gridCol>
                <a:gridCol w="685800">
                  <a:extLst>
                    <a:ext uri="{9D8B030D-6E8A-4147-A177-3AD203B41FA5}">
                      <a16:colId xmlns:a16="http://schemas.microsoft.com/office/drawing/2014/main" val="3309804755"/>
                    </a:ext>
                  </a:extLst>
                </a:gridCol>
                <a:gridCol w="685800">
                  <a:extLst>
                    <a:ext uri="{9D8B030D-6E8A-4147-A177-3AD203B41FA5}">
                      <a16:colId xmlns:a16="http://schemas.microsoft.com/office/drawing/2014/main" val="3285631048"/>
                    </a:ext>
                  </a:extLst>
                </a:gridCol>
                <a:gridCol w="685800">
                  <a:extLst>
                    <a:ext uri="{9D8B030D-6E8A-4147-A177-3AD203B41FA5}">
                      <a16:colId xmlns:a16="http://schemas.microsoft.com/office/drawing/2014/main" val="1665176680"/>
                    </a:ext>
                  </a:extLst>
                </a:gridCol>
                <a:gridCol w="685800">
                  <a:extLst>
                    <a:ext uri="{9D8B030D-6E8A-4147-A177-3AD203B41FA5}">
                      <a16:colId xmlns:a16="http://schemas.microsoft.com/office/drawing/2014/main" val="3098335976"/>
                    </a:ext>
                  </a:extLst>
                </a:gridCol>
                <a:gridCol w="381000">
                  <a:extLst>
                    <a:ext uri="{9D8B030D-6E8A-4147-A177-3AD203B41FA5}">
                      <a16:colId xmlns:a16="http://schemas.microsoft.com/office/drawing/2014/main" val="2480598476"/>
                    </a:ext>
                  </a:extLst>
                </a:gridCol>
              </a:tblGrid>
              <a:tr h="0">
                <a:tc gridSpan="10">
                  <a:txBody>
                    <a:bodyPr/>
                    <a:lstStyle/>
                    <a:p>
                      <a:pPr algn="ctr" fontAlgn="ctr"/>
                      <a:endParaRPr lang="ja-JP" altLang="en-US" sz="12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72000" marB="72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01965007"/>
                  </a:ext>
                </a:extLst>
              </a:tr>
              <a:tr h="0">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extLst>
                  <a:ext uri="{0D108BD9-81ED-4DB2-BD59-A6C34878D82A}">
                    <a16:rowId xmlns:a16="http://schemas.microsoft.com/office/drawing/2014/main" val="76150938"/>
                  </a:ext>
                </a:extLst>
              </a:tr>
              <a:tr h="0">
                <a:tc gridSpan="2">
                  <a:txBody>
                    <a:bodyPr/>
                    <a:lstStyle/>
                    <a:p>
                      <a:pPr algn="l" fontAlgn="ctr"/>
                      <a:endParaRPr lang="en-US" altLang="ja-JP" sz="12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72000" marB="72000">
                    <a:lnL>
                      <a:noFill/>
                    </a:lnL>
                    <a:lnR>
                      <a:noFill/>
                    </a:lnR>
                    <a:lnT>
                      <a:noFill/>
                    </a:lnT>
                    <a:lnB>
                      <a:noFill/>
                    </a:lnB>
                  </a:tcPr>
                </a:tc>
                <a:tc hMerge="1">
                  <a:txBody>
                    <a:bodyPr/>
                    <a:lstStyle/>
                    <a:p>
                      <a:endParaRPr kumimoji="1" lang="ja-JP" altLang="en-US"/>
                    </a:p>
                  </a:txBody>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extLst>
                  <a:ext uri="{0D108BD9-81ED-4DB2-BD59-A6C34878D82A}">
                    <a16:rowId xmlns:a16="http://schemas.microsoft.com/office/drawing/2014/main" val="3696738500"/>
                  </a:ext>
                </a:extLst>
              </a:tr>
              <a:tr h="0">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gridSpan="8">
                  <a:txBody>
                    <a:bodyPr/>
                    <a:lstStyle/>
                    <a:p>
                      <a:pPr algn="l" fontAlgn="ct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72000" marT="72000" marB="72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extLst>
                  <a:ext uri="{0D108BD9-81ED-4DB2-BD59-A6C34878D82A}">
                    <a16:rowId xmlns:a16="http://schemas.microsoft.com/office/drawing/2014/main" val="1380759611"/>
                  </a:ext>
                </a:extLst>
              </a:tr>
              <a:tr h="0">
                <a:tc gridSpan="2">
                  <a:txBody>
                    <a:bodyPr/>
                    <a:lstStyle/>
                    <a:p>
                      <a:pPr algn="l" fontAlgn="ctr"/>
                      <a:endParaRPr lang="en-US" altLang="ja-JP" sz="12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72000" marB="72000">
                    <a:lnL>
                      <a:noFill/>
                    </a:lnL>
                    <a:lnR>
                      <a:noFill/>
                    </a:lnR>
                    <a:lnT>
                      <a:noFill/>
                    </a:lnT>
                    <a:lnB>
                      <a:noFill/>
                    </a:lnB>
                  </a:tcPr>
                </a:tc>
                <a:tc hMerge="1">
                  <a:txBody>
                    <a:bodyPr/>
                    <a:lstStyle/>
                    <a:p>
                      <a:endParaRPr kumimoji="1" lang="ja-JP" altLang="en-US"/>
                    </a:p>
                  </a:txBody>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extLst>
                  <a:ext uri="{0D108BD9-81ED-4DB2-BD59-A6C34878D82A}">
                    <a16:rowId xmlns:a16="http://schemas.microsoft.com/office/drawing/2014/main" val="609814823"/>
                  </a:ext>
                </a:extLst>
              </a:tr>
              <a:tr h="0">
                <a:tc>
                  <a:txBody>
                    <a:bodyPr/>
                    <a:lstStyle/>
                    <a:p>
                      <a:pPr algn="l" fontAlgn="ctr"/>
                      <a:endPar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tc gridSpan="8">
                  <a:txBody>
                    <a:bodyPr/>
                    <a:lstStyle/>
                    <a:p>
                      <a:pPr algn="l" fontAlgn="ct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72000" marT="72000" marB="72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2000" marR="72000" marT="72000" marB="72000">
                    <a:lnL>
                      <a:noFill/>
                    </a:lnL>
                    <a:lnR>
                      <a:noFill/>
                    </a:lnR>
                    <a:lnT>
                      <a:noFill/>
                    </a:lnT>
                    <a:lnB>
                      <a:noFill/>
                    </a:lnB>
                  </a:tcPr>
                </a:tc>
                <a:extLst>
                  <a:ext uri="{0D108BD9-81ED-4DB2-BD59-A6C34878D82A}">
                    <a16:rowId xmlns:a16="http://schemas.microsoft.com/office/drawing/2014/main" val="1275220446"/>
                  </a:ext>
                </a:extLst>
              </a:tr>
            </a:tbl>
          </a:graphicData>
        </a:graphic>
      </p:graphicFrame>
      <p:sp>
        <p:nvSpPr>
          <p:cNvPr id="11" name="テキスト ボックス 2"/>
          <p:cNvSpPr txBox="1"/>
          <p:nvPr/>
        </p:nvSpPr>
        <p:spPr>
          <a:xfrm>
            <a:off x="865247" y="1714520"/>
            <a:ext cx="7607421" cy="653806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2400" dirty="0">
                <a:solidFill>
                  <a:srgbClr val="000000"/>
                </a:solidFill>
                <a:latin typeface="HGP創英角ｺﾞｼｯｸUB" panose="020B0900000000000000" pitchFamily="50" charset="-128"/>
                <a:ea typeface="HGP創英角ｺﾞｼｯｸUB" panose="020B0900000000000000" pitchFamily="50" charset="-128"/>
              </a:rPr>
              <a:t>ＳＮＳ型ロマンス詐欺事件で高額被害</a:t>
            </a:r>
            <a:endParaRPr lang="en-US" altLang="ja-JP" sz="2400" dirty="0">
              <a:solidFill>
                <a:srgbClr val="000000"/>
              </a:solidFill>
              <a:latin typeface="HGP創英角ｺﾞｼｯｸUB" panose="020B0900000000000000" pitchFamily="50" charset="-128"/>
              <a:ea typeface="HGP創英角ｺﾞｼｯｸUB" panose="020B0900000000000000" pitchFamily="50" charset="-128"/>
            </a:endParaRPr>
          </a:p>
          <a:p>
            <a:r>
              <a:rPr lang="en-US" altLang="ja-JP" sz="1800" b="1" dirty="0">
                <a:solidFill>
                  <a:srgbClr val="000000"/>
                </a:solidFill>
                <a:latin typeface="ＭＳ ゴシック" panose="020B0609070205080204" pitchFamily="49" charset="-128"/>
                <a:ea typeface="ＭＳ ゴシック" panose="020B0609070205080204" pitchFamily="49" charset="-128"/>
              </a:rPr>
              <a:t>【</a:t>
            </a:r>
            <a:r>
              <a:rPr lang="ja-JP" altLang="en-US" sz="1800" b="1" dirty="0">
                <a:solidFill>
                  <a:srgbClr val="000000"/>
                </a:solidFill>
                <a:latin typeface="ＭＳ ゴシック" panose="020B0609070205080204" pitchFamily="49" charset="-128"/>
                <a:ea typeface="ＭＳ ゴシック" panose="020B0609070205080204" pitchFamily="49" charset="-128"/>
              </a:rPr>
              <a:t>被害者</a:t>
            </a:r>
            <a:r>
              <a:rPr lang="en-US" altLang="ja-JP" sz="1800" b="1" dirty="0">
                <a:solidFill>
                  <a:srgbClr val="000000"/>
                </a:solidFill>
                <a:latin typeface="ＭＳ ゴシック" panose="020B0609070205080204" pitchFamily="49" charset="-128"/>
                <a:ea typeface="ＭＳ ゴシック" panose="020B0609070205080204" pitchFamily="49" charset="-128"/>
              </a:rPr>
              <a:t>】</a:t>
            </a:r>
          </a:p>
          <a:p>
            <a:r>
              <a:rPr lang="ja-JP" altLang="en-US" sz="1800" b="1" dirty="0">
                <a:solidFill>
                  <a:srgbClr val="000000"/>
                </a:solidFill>
                <a:latin typeface="+mn-ea"/>
              </a:rPr>
              <a:t>　</a:t>
            </a:r>
            <a:r>
              <a:rPr lang="ja-JP" altLang="en-US" sz="1800" dirty="0">
                <a:solidFill>
                  <a:srgbClr val="000000"/>
                </a:solidFill>
                <a:latin typeface="+mn-ea"/>
              </a:rPr>
              <a:t>山形市居住の５０歳代女性</a:t>
            </a:r>
            <a:endParaRPr lang="en-US" altLang="ja-JP" sz="1800" dirty="0">
              <a:solidFill>
                <a:srgbClr val="000000"/>
              </a:solidFill>
              <a:latin typeface="+mn-ea"/>
            </a:endParaRPr>
          </a:p>
          <a:p>
            <a:r>
              <a:rPr lang="en-US" altLang="ja-JP" sz="1800" b="1" dirty="0">
                <a:solidFill>
                  <a:srgbClr val="000000"/>
                </a:solidFill>
                <a:latin typeface="ＭＳ ゴシック" panose="020B0609070205080204" pitchFamily="49" charset="-128"/>
                <a:ea typeface="ＭＳ ゴシック" panose="020B0609070205080204" pitchFamily="49" charset="-128"/>
              </a:rPr>
              <a:t>【</a:t>
            </a:r>
            <a:r>
              <a:rPr lang="ja-JP" altLang="en-US" sz="1800" b="1" dirty="0">
                <a:solidFill>
                  <a:srgbClr val="000000"/>
                </a:solidFill>
                <a:latin typeface="ＭＳ ゴシック" panose="020B0609070205080204" pitchFamily="49" charset="-128"/>
                <a:ea typeface="ＭＳ ゴシック" panose="020B0609070205080204" pitchFamily="49" charset="-128"/>
              </a:rPr>
              <a:t>被害額</a:t>
            </a:r>
            <a:r>
              <a:rPr lang="en-US" altLang="ja-JP" sz="1800" b="1" dirty="0">
                <a:solidFill>
                  <a:srgbClr val="000000"/>
                </a:solidFill>
                <a:latin typeface="ＭＳ ゴシック" panose="020B0609070205080204" pitchFamily="49" charset="-128"/>
                <a:ea typeface="ＭＳ ゴシック" panose="020B0609070205080204" pitchFamily="49" charset="-128"/>
              </a:rPr>
              <a:t>】</a:t>
            </a:r>
          </a:p>
          <a:p>
            <a:r>
              <a:rPr lang="ja-JP" altLang="en-US" sz="1800" b="1" dirty="0">
                <a:solidFill>
                  <a:srgbClr val="000000"/>
                </a:solidFill>
                <a:latin typeface="+mn-ea"/>
              </a:rPr>
              <a:t>　</a:t>
            </a:r>
            <a:r>
              <a:rPr lang="ja-JP" altLang="en-US" sz="1800" dirty="0">
                <a:solidFill>
                  <a:srgbClr val="000000"/>
                </a:solidFill>
                <a:latin typeface="+mn-ea"/>
              </a:rPr>
              <a:t>総額約１，３１１万円</a:t>
            </a:r>
            <a:endParaRPr lang="en-US" altLang="ja-JP" sz="1800" dirty="0">
              <a:solidFill>
                <a:srgbClr val="000000"/>
              </a:solidFill>
              <a:latin typeface="+mn-ea"/>
            </a:endParaRPr>
          </a:p>
          <a:p>
            <a:pPr marL="85725" indent="-85725"/>
            <a:r>
              <a:rPr lang="ja-JP" altLang="en-US" sz="1800" b="1" dirty="0">
                <a:solidFill>
                  <a:srgbClr val="000000"/>
                </a:solidFill>
                <a:latin typeface="+mn-ea"/>
              </a:rPr>
              <a:t>　</a:t>
            </a:r>
            <a:r>
              <a:rPr lang="ja-JP" altLang="en-US" sz="1800" dirty="0">
                <a:solidFill>
                  <a:srgbClr val="000000"/>
                </a:solidFill>
                <a:latin typeface="+mn-ea"/>
              </a:rPr>
              <a:t>インターネットで暗号資産交換業者の取引所から指定アドレスに暗号資産を送金</a:t>
            </a:r>
            <a:endParaRPr lang="en-US" altLang="ja-JP" sz="1800" dirty="0">
              <a:solidFill>
                <a:srgbClr val="000000"/>
              </a:solidFill>
              <a:latin typeface="+mn-ea"/>
            </a:endParaRPr>
          </a:p>
          <a:p>
            <a:r>
              <a:rPr lang="en-US" altLang="ja-JP" sz="1800" b="1" dirty="0">
                <a:solidFill>
                  <a:srgbClr val="000000"/>
                </a:solidFill>
                <a:latin typeface="ＭＳ ゴシック" panose="020B0609070205080204" pitchFamily="49" charset="-128"/>
                <a:ea typeface="ＭＳ ゴシック" panose="020B0609070205080204" pitchFamily="49" charset="-128"/>
              </a:rPr>
              <a:t>【</a:t>
            </a:r>
            <a:r>
              <a:rPr lang="ja-JP" altLang="en-US" sz="1800" b="1" dirty="0">
                <a:solidFill>
                  <a:srgbClr val="000000"/>
                </a:solidFill>
                <a:latin typeface="ＭＳ ゴシック" panose="020B0609070205080204" pitchFamily="49" charset="-128"/>
                <a:ea typeface="ＭＳ ゴシック" panose="020B0609070205080204" pitchFamily="49" charset="-128"/>
              </a:rPr>
              <a:t>被害概要</a:t>
            </a:r>
            <a:r>
              <a:rPr lang="en-US" altLang="ja-JP" sz="1800" b="1" dirty="0">
                <a:solidFill>
                  <a:srgbClr val="000000"/>
                </a:solidFill>
                <a:latin typeface="ＭＳ ゴシック" panose="020B0609070205080204" pitchFamily="49" charset="-128"/>
                <a:ea typeface="ＭＳ ゴシック" panose="020B0609070205080204" pitchFamily="49" charset="-128"/>
              </a:rPr>
              <a:t>】</a:t>
            </a:r>
          </a:p>
          <a:p>
            <a:pPr marL="180975" indent="-180975" defTabSz="404813"/>
            <a:r>
              <a:rPr kumimoji="1" lang="ja-JP" altLang="en-US" sz="1800" dirty="0">
                <a:latin typeface="+mn-ea"/>
              </a:rPr>
              <a:t>　５月中旬、インスタグラムに建設会社経営の投資家「洋平」</a:t>
            </a:r>
            <a:r>
              <a:rPr lang="ja-JP" altLang="en-US" sz="1800" dirty="0">
                <a:latin typeface="+mn-ea"/>
              </a:rPr>
              <a:t>を名乗る</a:t>
            </a:r>
            <a:endParaRPr lang="en-US" altLang="ja-JP" sz="1800" dirty="0">
              <a:latin typeface="+mn-ea"/>
            </a:endParaRPr>
          </a:p>
          <a:p>
            <a:pPr marL="180975" indent="-180975" defTabSz="404813"/>
            <a:r>
              <a:rPr lang="ja-JP" altLang="en-US" sz="1800" dirty="0">
                <a:latin typeface="+mn-ea"/>
              </a:rPr>
              <a:t>台湾人男性</a:t>
            </a:r>
            <a:r>
              <a:rPr kumimoji="1" lang="ja-JP" altLang="en-US" sz="1800" dirty="0">
                <a:latin typeface="+mn-ea"/>
              </a:rPr>
              <a:t>からダイレクトメッセージが入り、それ以降、ＬＩＮＥ等で</a:t>
            </a:r>
            <a:endParaRPr kumimoji="1" lang="en-US" altLang="ja-JP" sz="1800" dirty="0">
              <a:latin typeface="+mn-ea"/>
            </a:endParaRPr>
          </a:p>
          <a:p>
            <a:pPr marL="180975" indent="-180975" defTabSz="404813"/>
            <a:r>
              <a:rPr kumimoji="1" lang="ja-JP" altLang="en-US" sz="1800" dirty="0">
                <a:latin typeface="+mn-ea"/>
              </a:rPr>
              <a:t>毎日のように連絡を取るようになりました。</a:t>
            </a:r>
            <a:endParaRPr kumimoji="1" lang="en-US" altLang="ja-JP" sz="1800" dirty="0">
              <a:latin typeface="+mn-ea"/>
            </a:endParaRPr>
          </a:p>
          <a:p>
            <a:pPr marL="180975" indent="-180975" defTabSz="404813"/>
            <a:r>
              <a:rPr kumimoji="1" lang="ja-JP" altLang="en-US" sz="1800" dirty="0">
                <a:solidFill>
                  <a:schemeClr val="dk1"/>
                </a:solidFill>
                <a:effectLst/>
                <a:latin typeface="+mn-ea"/>
              </a:rPr>
              <a:t>　少したった頃、洋平から「誰にも教えていない投資話がある。毎日</a:t>
            </a:r>
            <a:r>
              <a:rPr lang="ja-JP" altLang="en-US" sz="1800" dirty="0">
                <a:latin typeface="+mn-ea"/>
              </a:rPr>
              <a:t>、</a:t>
            </a:r>
            <a:endParaRPr lang="en-US" altLang="ja-JP" sz="1800" dirty="0">
              <a:latin typeface="+mn-ea"/>
            </a:endParaRPr>
          </a:p>
          <a:p>
            <a:pPr marL="180975" indent="-180975" defTabSz="404813"/>
            <a:r>
              <a:rPr kumimoji="1" lang="ja-JP" altLang="en-US" sz="1800" dirty="0">
                <a:solidFill>
                  <a:schemeClr val="dk1"/>
                </a:solidFill>
                <a:effectLst/>
                <a:latin typeface="+mn-ea"/>
              </a:rPr>
              <a:t>数万円から十数万円の利益が出るので損はない。」などと未開拓鉱山の</a:t>
            </a:r>
            <a:endParaRPr kumimoji="1" lang="en-US" altLang="ja-JP" sz="1800" dirty="0">
              <a:solidFill>
                <a:schemeClr val="dk1"/>
              </a:solidFill>
              <a:effectLst/>
              <a:latin typeface="+mn-ea"/>
            </a:endParaRPr>
          </a:p>
          <a:p>
            <a:pPr marL="180975" indent="-180975" defTabSz="404813"/>
            <a:r>
              <a:rPr lang="ja-JP" altLang="en-US" sz="1800" dirty="0">
                <a:latin typeface="+mn-ea"/>
              </a:rPr>
              <a:t>発掘</a:t>
            </a:r>
            <a:r>
              <a:rPr kumimoji="1" lang="ja-JP" altLang="en-US" sz="1800" dirty="0">
                <a:solidFill>
                  <a:schemeClr val="dk1"/>
                </a:solidFill>
                <a:effectLst/>
                <a:latin typeface="+mn-ea"/>
              </a:rPr>
              <a:t>に関する投資を勧められました。</a:t>
            </a:r>
            <a:endParaRPr kumimoji="1" lang="en-US" altLang="ja-JP" sz="1800" dirty="0">
              <a:solidFill>
                <a:schemeClr val="dk1"/>
              </a:solidFill>
              <a:effectLst/>
              <a:latin typeface="+mn-ea"/>
            </a:endParaRPr>
          </a:p>
          <a:p>
            <a:pPr marL="180975" indent="-180975" defTabSz="404813"/>
            <a:r>
              <a:rPr kumimoji="1" lang="ja-JP" altLang="en-US" sz="1800" dirty="0">
                <a:solidFill>
                  <a:schemeClr val="dk1"/>
                </a:solidFill>
                <a:effectLst/>
                <a:latin typeface="+mn-ea"/>
              </a:rPr>
              <a:t>　誘われるままに、</a:t>
            </a:r>
            <a:r>
              <a:rPr lang="ja-JP" altLang="en-US" sz="1800" dirty="0">
                <a:solidFill>
                  <a:srgbClr val="000000"/>
                </a:solidFill>
                <a:latin typeface="+mn-ea"/>
              </a:rPr>
              <a:t>インターネットで暗号資産交換業者の取引所から指</a:t>
            </a:r>
            <a:endParaRPr lang="en-US" altLang="ja-JP" sz="1800" dirty="0">
              <a:solidFill>
                <a:srgbClr val="000000"/>
              </a:solidFill>
              <a:latin typeface="+mn-ea"/>
            </a:endParaRPr>
          </a:p>
          <a:p>
            <a:pPr marL="180975" indent="-180975" defTabSz="404813"/>
            <a:r>
              <a:rPr lang="ja-JP" altLang="en-US" sz="1800" dirty="0">
                <a:solidFill>
                  <a:srgbClr val="000000"/>
                </a:solidFill>
                <a:latin typeface="+mn-ea"/>
              </a:rPr>
              <a:t>定のアドレスに暗号資産を送金すると、教えられた</a:t>
            </a:r>
            <a:endParaRPr lang="en-US" altLang="ja-JP" sz="1800" dirty="0">
              <a:solidFill>
                <a:srgbClr val="000000"/>
              </a:solidFill>
              <a:latin typeface="+mn-ea"/>
            </a:endParaRPr>
          </a:p>
          <a:p>
            <a:pPr marL="85725" indent="-85725" defTabSz="404813"/>
            <a:r>
              <a:rPr lang="ja-JP" altLang="en-US" sz="1800" dirty="0">
                <a:solidFill>
                  <a:srgbClr val="000000"/>
                </a:solidFill>
                <a:latin typeface="+mn-ea"/>
              </a:rPr>
              <a:t>投資サイトでは利益が出ており、自分の口座に利益</a:t>
            </a:r>
            <a:endParaRPr lang="en-US" altLang="ja-JP" sz="1800" dirty="0">
              <a:solidFill>
                <a:srgbClr val="000000"/>
              </a:solidFill>
              <a:latin typeface="+mn-ea"/>
            </a:endParaRPr>
          </a:p>
          <a:p>
            <a:pPr marL="85725" indent="-85725" defTabSz="404813"/>
            <a:r>
              <a:rPr lang="ja-JP" altLang="en-US" sz="1800" dirty="0">
                <a:solidFill>
                  <a:srgbClr val="000000"/>
                </a:solidFill>
                <a:latin typeface="+mn-ea"/>
              </a:rPr>
              <a:t>が振り込まれました。</a:t>
            </a:r>
            <a:endParaRPr lang="en-US" altLang="ja-JP" sz="1800" dirty="0">
              <a:solidFill>
                <a:srgbClr val="000000"/>
              </a:solidFill>
              <a:latin typeface="+mn-ea"/>
            </a:endParaRPr>
          </a:p>
          <a:p>
            <a:pPr marL="85725" indent="-85725" defTabSz="404813"/>
            <a:r>
              <a:rPr lang="ja-JP" altLang="en-US" sz="1800" dirty="0">
                <a:latin typeface="+mn-ea"/>
              </a:rPr>
              <a:t>　</a:t>
            </a:r>
            <a:r>
              <a:rPr kumimoji="1" lang="ja-JP" altLang="en-US" sz="1800" dirty="0">
                <a:solidFill>
                  <a:schemeClr val="dk1"/>
                </a:solidFill>
                <a:effectLst/>
                <a:latin typeface="+mn-ea"/>
              </a:rPr>
              <a:t>信用して、その後、十数回にわたり計</a:t>
            </a:r>
            <a:r>
              <a:rPr kumimoji="1" lang="en-US" altLang="ja-JP" sz="1800" dirty="0">
                <a:solidFill>
                  <a:schemeClr val="dk1"/>
                </a:solidFill>
                <a:effectLst/>
                <a:latin typeface="+mn-ea"/>
              </a:rPr>
              <a:t>1,311</a:t>
            </a:r>
            <a:r>
              <a:rPr kumimoji="1" lang="ja-JP" altLang="en-US" sz="1800" dirty="0">
                <a:solidFill>
                  <a:schemeClr val="dk1"/>
                </a:solidFill>
                <a:effectLst/>
                <a:latin typeface="+mn-ea"/>
              </a:rPr>
              <a:t>万円分</a:t>
            </a:r>
            <a:endParaRPr kumimoji="1" lang="en-US" altLang="ja-JP" sz="1800" dirty="0">
              <a:solidFill>
                <a:schemeClr val="dk1"/>
              </a:solidFill>
              <a:effectLst/>
              <a:latin typeface="+mn-ea"/>
            </a:endParaRPr>
          </a:p>
          <a:p>
            <a:pPr marL="85725" indent="-85725" defTabSz="404813"/>
            <a:r>
              <a:rPr kumimoji="1" lang="ja-JP" altLang="en-US" sz="1800" dirty="0">
                <a:solidFill>
                  <a:schemeClr val="dk1"/>
                </a:solidFill>
                <a:effectLst/>
                <a:latin typeface="+mn-ea"/>
              </a:rPr>
              <a:t>の暗号資産を投資しました。</a:t>
            </a:r>
            <a:endParaRPr kumimoji="1" lang="en-US" altLang="ja-JP" sz="1800" dirty="0">
              <a:solidFill>
                <a:schemeClr val="dk1"/>
              </a:solidFill>
              <a:effectLst/>
              <a:latin typeface="+mn-ea"/>
            </a:endParaRPr>
          </a:p>
          <a:p>
            <a:pPr marL="85725" indent="-85725" defTabSz="404813"/>
            <a:r>
              <a:rPr kumimoji="1" lang="ja-JP" altLang="en-US" sz="1800" dirty="0">
                <a:solidFill>
                  <a:schemeClr val="dk1"/>
                </a:solidFill>
                <a:effectLst/>
                <a:latin typeface="+mn-ea"/>
              </a:rPr>
              <a:t>　７月下旬、洋平から「投資の件はすべて嘘。洋平は</a:t>
            </a:r>
            <a:endParaRPr kumimoji="1" lang="en-US" altLang="ja-JP" sz="1800" dirty="0">
              <a:solidFill>
                <a:schemeClr val="dk1"/>
              </a:solidFill>
              <a:effectLst/>
              <a:latin typeface="+mn-ea"/>
            </a:endParaRPr>
          </a:p>
          <a:p>
            <a:pPr marL="85725" indent="-85725" defTabSz="404813"/>
            <a:r>
              <a:rPr kumimoji="1" lang="ja-JP" altLang="en-US" sz="1800" dirty="0">
                <a:solidFill>
                  <a:schemeClr val="dk1"/>
                </a:solidFill>
                <a:effectLst/>
                <a:latin typeface="+mn-ea"/>
              </a:rPr>
              <a:t>存在しない。」等とメッセージが来て、連絡が</a:t>
            </a:r>
            <a:r>
              <a:rPr kumimoji="1" lang="ja-JP" altLang="en-US" sz="1800" dirty="0">
                <a:latin typeface="+mn-ea"/>
              </a:rPr>
              <a:t>付かな</a:t>
            </a:r>
            <a:endParaRPr kumimoji="1" lang="en-US" altLang="ja-JP" sz="1800" dirty="0">
              <a:latin typeface="+mn-ea"/>
            </a:endParaRPr>
          </a:p>
          <a:p>
            <a:pPr marL="85725" indent="-85725" defTabSz="404813"/>
            <a:r>
              <a:rPr kumimoji="1" lang="ja-JP" altLang="en-US" sz="1800" dirty="0">
                <a:latin typeface="+mn-ea"/>
              </a:rPr>
              <a:t>くなり、被害に気付きました</a:t>
            </a:r>
            <a:r>
              <a:rPr kumimoji="1" lang="ja-JP" altLang="en-US" sz="2000" dirty="0">
                <a:latin typeface="+mn-ea"/>
              </a:rPr>
              <a:t>。</a:t>
            </a:r>
            <a:endParaRPr kumimoji="1" lang="ja-JP" altLang="en-US" sz="1400" dirty="0">
              <a:latin typeface="+mn-ea"/>
            </a:endParaRPr>
          </a:p>
        </p:txBody>
      </p:sp>
      <p:pic>
        <p:nvPicPr>
          <p:cNvPr id="13" name="図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1798" y="6096000"/>
            <a:ext cx="1991646" cy="1834409"/>
          </a:xfrm>
          <a:prstGeom prst="rect">
            <a:avLst/>
          </a:prstGeom>
        </p:spPr>
      </p:pic>
    </p:spTree>
    <p:extLst>
      <p:ext uri="{BB962C8B-B14F-4D97-AF65-F5344CB8AC3E}">
        <p14:creationId xmlns:p14="http://schemas.microsoft.com/office/powerpoint/2010/main" val="3468214280"/>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529</TotalTime>
  <Words>402</Words>
  <PresentationFormat>ユーザー設定</PresentationFormat>
  <Paragraphs>33</Paragraphs>
  <Slides>1</Slides>
  <Notes>0</Notes>
  <HiddenSlides>0</HiddenSlides>
  <MMClips>0</MMClips>
  <ScaleCrop>false</ScaleCrop>
  <HeadingPairs>
    <vt:vector baseType="variant" size="6">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baseType="lpstr" size="10">
      <vt:lpstr>HGP創英角ｺﾞｼｯｸUB</vt:lpstr>
      <vt:lpstr>HGP創英角ﾎﾟｯﾌﾟ体</vt:lpstr>
      <vt:lpstr>ＭＳ Ｐゴシック</vt:lpstr>
      <vt:lpstr>ＭＳ ゴシック</vt:lpstr>
      <vt:lpstr>游ゴシック</vt:lpstr>
      <vt:lpstr>Arial</vt:lpstr>
      <vt:lpstr>Calibri</vt:lpstr>
      <vt:lpstr>Calibri Light</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2025-08-21T02:44:01Z</cp:lastPrinted>
  <dcterms:created xsi:type="dcterms:W3CDTF">2025-08-19T23:28:27Z</dcterms:created>
  <dcterms:modified xsi:type="dcterms:W3CDTF">2025-12-16T01:46:26Z</dcterms:modified>
</cp:coreProperties>
</file>