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8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0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730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154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62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556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39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314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97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43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88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449B2-792C-4D58-B6CE-4E58D8B5B7E5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8614A-AA54-420D-BDEA-00E6D7792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01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SpPr txBox="1"/>
          <p:nvPr/>
        </p:nvSpPr>
        <p:spPr>
          <a:xfrm>
            <a:off x="-6749" y="12489"/>
            <a:ext cx="6871499" cy="46863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3600" b="1" dirty="0">
                <a:ln>
                  <a:noFill/>
                </a:ln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97A4533-0038-4223-9D42-7CCB3961D0FC}"/>
              </a:ext>
            </a:extLst>
          </p:cNvPr>
          <p:cNvSpPr txBox="1"/>
          <p:nvPr/>
        </p:nvSpPr>
        <p:spPr>
          <a:xfrm>
            <a:off x="3026230" y="542696"/>
            <a:ext cx="38651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（令和７年中 </a:t>
            </a:r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1,000</a:t>
            </a: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万円以上の被害 </a:t>
            </a:r>
            <a:r>
              <a:rPr kumimoji="1" lang="en-US" altLang="ja-JP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13</a:t>
            </a: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件目）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8FD0196-A9BC-425A-85A3-FEA85FB386CB}"/>
              </a:ext>
            </a:extLst>
          </p:cNvPr>
          <p:cNvGrpSpPr/>
          <p:nvPr/>
        </p:nvGrpSpPr>
        <p:grpSpPr>
          <a:xfrm>
            <a:off x="64521" y="851445"/>
            <a:ext cx="6647441" cy="8408302"/>
            <a:chOff x="-68856" y="966650"/>
            <a:chExt cx="6805498" cy="8408302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00000000-0008-0000-0100-000005000000}"/>
                </a:ext>
              </a:extLst>
            </p:cNvPr>
            <p:cNvSpPr/>
            <p:nvPr/>
          </p:nvSpPr>
          <p:spPr>
            <a:xfrm>
              <a:off x="55486" y="966650"/>
              <a:ext cx="6674285" cy="8408302"/>
            </a:xfrm>
            <a:prstGeom prst="rect">
              <a:avLst/>
            </a:prstGeom>
            <a:noFill/>
            <a:ln w="25400" cmpd="dbl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9D408356-7570-4CA5-AB1E-9C26005A93B0}"/>
                </a:ext>
              </a:extLst>
            </p:cNvPr>
            <p:cNvSpPr txBox="1"/>
            <p:nvPr/>
          </p:nvSpPr>
          <p:spPr>
            <a:xfrm>
              <a:off x="259569" y="966650"/>
              <a:ext cx="62661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000" b="1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ＳＮＳ型ロマンス詐欺（投資名目）事件で高額被害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8111808-ADF0-4B50-86E9-F06AF3D8DB4E}"/>
                </a:ext>
              </a:extLst>
            </p:cNvPr>
            <p:cNvSpPr txBox="1"/>
            <p:nvPr/>
          </p:nvSpPr>
          <p:spPr>
            <a:xfrm>
              <a:off x="-68856" y="1445439"/>
              <a:ext cx="291987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en-US" altLang="ja-JP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【</a:t>
              </a:r>
              <a:r>
                <a:rPr kumimoji="1" lang="ja-JP" altLang="en-US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被害者</a:t>
              </a:r>
              <a:r>
                <a:rPr kumimoji="1" lang="en-US" altLang="ja-JP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】</a:t>
              </a:r>
            </a:p>
            <a:p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山形市居住の</a:t>
              </a:r>
              <a:r>
                <a:rPr kumimoji="1" lang="en-US" altLang="ja-JP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70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歳代男性</a:t>
              </a:r>
              <a:endPara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" name="テキスト ボックス 2">
              <a:extLst>
                <a:ext uri="{FF2B5EF4-FFF2-40B4-BE49-F238E27FC236}">
                  <a16:creationId xmlns:a16="http://schemas.microsoft.com/office/drawing/2014/main" id="{00000000-0008-0000-0100-000003000000}"/>
                </a:ext>
              </a:extLst>
            </p:cNvPr>
            <p:cNvSpPr txBox="1"/>
            <p:nvPr/>
          </p:nvSpPr>
          <p:spPr>
            <a:xfrm>
              <a:off x="97479" y="2692905"/>
              <a:ext cx="6537927" cy="3329637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36000" tIns="36000" rIns="36000" bIns="36000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【</a:t>
              </a:r>
              <a:r>
                <a:rPr kumimoji="1" lang="ja-JP" altLang="en-US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被害概要</a:t>
              </a:r>
              <a:r>
                <a:rPr kumimoji="1" lang="en-US" altLang="ja-JP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】</a:t>
              </a:r>
              <a:endPara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昨年</a:t>
              </a:r>
              <a:r>
                <a:rPr kumimoji="1" lang="en-US" altLang="ja-JP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11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月上旬、中国在住の「鈴木」という女性から</a:t>
              </a:r>
              <a:r>
                <a:rPr kumimoji="1" lang="en-US" altLang="ja-JP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Facebook</a:t>
              </a:r>
              <a:r>
                <a:rPr kumimoji="1" lang="ja-JP" altLang="en-US" sz="14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メッセージが届き、ＬＩＮＥでやり取りするうちに親近感を抱きました。</a:t>
              </a:r>
              <a:endPara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鈴木から「叔父は投資に詳しく、勝率</a:t>
              </a:r>
              <a:r>
                <a:rPr kumimoji="1" lang="en-US" altLang="ja-JP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85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％、収益は無限」などと投資に誘われ、教えられた投資サイトに登録し、指定された口座にＡＴＭから現金</a:t>
              </a:r>
              <a:r>
                <a:rPr kumimoji="1" lang="en-US" altLang="ja-JP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10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万円を振り込みました。</a:t>
              </a:r>
              <a:endPara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その後、叔父を含めた３人でＬＩＮＥグループトークを始め、２人から誘われ、金投資名目で</a:t>
              </a:r>
              <a:r>
                <a:rPr kumimoji="1" lang="ja-JP" altLang="ja-JP" sz="14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指定された口座に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５月上旬までに７回にわたり、金融機関の窓口、ＡＴＭから現金計</a:t>
              </a:r>
              <a:r>
                <a:rPr kumimoji="1" lang="en-US" altLang="ja-JP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180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万円を振り込みました。投資サイト上で利益が出ていたので、出金しようとしたところ、カスタマーセンターから「インサイダー取引を疑っている。口座を凍結する」と言われ、口座凍結解除の保証金や出金申請手数料名目で６月下旬までに７回にわたり、現金計</a:t>
              </a:r>
              <a:r>
                <a:rPr kumimoji="1" lang="en-US" altLang="ja-JP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2,628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万円を振り込みました。</a:t>
              </a:r>
              <a:endPara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その後、家族から金を借りようとして被害がわかりました。</a:t>
              </a:r>
            </a:p>
          </p:txBody>
        </p:sp>
        <p:sp>
          <p:nvSpPr>
            <p:cNvPr id="10" name="テキスト ボックス 3">
              <a:extLst>
                <a:ext uri="{FF2B5EF4-FFF2-40B4-BE49-F238E27FC236}">
                  <a16:creationId xmlns:a16="http://schemas.microsoft.com/office/drawing/2014/main" id="{00000000-0008-0000-0100-000004000000}"/>
                </a:ext>
              </a:extLst>
            </p:cNvPr>
            <p:cNvSpPr txBox="1"/>
            <p:nvPr/>
          </p:nvSpPr>
          <p:spPr>
            <a:xfrm>
              <a:off x="149375" y="6297253"/>
              <a:ext cx="6486504" cy="2872507"/>
            </a:xfrm>
            <a:prstGeom prst="rect">
              <a:avLst/>
            </a:prstGeom>
            <a:gradFill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</a:gradFill>
            <a:ln w="9525" cmpd="sng">
              <a:solidFill>
                <a:schemeClr val="lt1">
                  <a:shade val="50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36000" tIns="72000" rIns="36000" bIns="72000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【</a:t>
              </a:r>
              <a:r>
                <a:rPr kumimoji="1" lang="ja-JP" altLang="en-US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被害に遭わないための注意点</a:t>
              </a:r>
              <a:r>
                <a:rPr kumimoji="1" lang="en-US" altLang="ja-JP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】</a:t>
              </a:r>
            </a:p>
            <a:p>
              <a:pPr rtl="0" eaLnBrk="1" latinLnBrk="0" hangingPunct="1"/>
              <a:r>
                <a:rPr kumimoji="1" lang="ja-JP" altLang="en-US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ja-JP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◇</a:t>
              </a:r>
              <a:r>
                <a:rPr kumimoji="1" lang="ja-JP" altLang="en-US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ja-JP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投資に「絶対」「確実」はありません。</a:t>
              </a:r>
              <a:endParaRPr lang="ja-JP" altLang="ja-JP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en-US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「必ず儲かる」「確実に利益が出る」「あなただけに教える」</a:t>
              </a:r>
              <a:endParaRPr kumimoji="1" lang="en-US" altLang="ja-JP" sz="1600" dirty="0">
                <a:solidFill>
                  <a:schemeClr val="dk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</a:t>
              </a:r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等の投資話は、疑いましょう。</a:t>
              </a:r>
              <a:endParaRPr lang="ja-JP" altLang="ja-JP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r>
                <a:rPr kumimoji="1" lang="ja-JP" altLang="en-US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◇　</a:t>
              </a:r>
              <a:r>
                <a:rPr kumimoji="1" lang="ja-JP" altLang="ja-JP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直接会ったことのないその人は、本物ですか？</a:t>
              </a:r>
              <a:endParaRPr lang="ja-JP" altLang="ja-JP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en-US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</a:t>
              </a:r>
              <a:r>
                <a:rPr kumimoji="1" lang="en-US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SNS</a:t>
              </a:r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等で親密にしていても一度も会ったことのない人からの</a:t>
              </a:r>
              <a:endParaRPr kumimoji="1" lang="en-US" altLang="ja-JP" sz="1600" dirty="0">
                <a:solidFill>
                  <a:schemeClr val="dk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</a:t>
              </a:r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お金の話は詐欺を疑いましょう。</a:t>
              </a:r>
              <a:endParaRPr lang="ja-JP" altLang="ja-JP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r>
                <a:rPr kumimoji="1" lang="ja-JP" altLang="en-US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ja-JP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◇</a:t>
              </a:r>
              <a:r>
                <a:rPr kumimoji="1" lang="ja-JP" altLang="en-US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ja-JP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被害時の連絡ツールは、</a:t>
              </a:r>
              <a:r>
                <a:rPr kumimoji="1" lang="en-US" altLang="ja-JP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LINE</a:t>
              </a:r>
              <a:r>
                <a:rPr kumimoji="1" lang="ja-JP" altLang="ja-JP" sz="1600" b="1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が利用されています。</a:t>
              </a:r>
              <a:endParaRPr lang="ja-JP" altLang="ja-JP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</a:t>
              </a:r>
              <a:r>
                <a:rPr kumimoji="1" lang="ja-JP" altLang="en-US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en-US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Instagram</a:t>
              </a:r>
              <a:r>
                <a:rPr kumimoji="1" lang="ja-JP" altLang="en-US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、</a:t>
              </a:r>
              <a:r>
                <a:rPr kumimoji="1" lang="en-US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Facebook</a:t>
              </a:r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の</a:t>
              </a:r>
              <a:r>
                <a:rPr kumimoji="1" lang="en-US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DM</a:t>
              </a:r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等で知り合った後、</a:t>
              </a:r>
              <a:endPara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r>
                <a:rPr kumimoji="1" lang="ja-JP" altLang="en-US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</a:t>
              </a:r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早い段階で</a:t>
              </a:r>
              <a:r>
                <a:rPr kumimoji="1" lang="en-US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LINE</a:t>
              </a:r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に誘導された場合は詐欺の可能性</a:t>
              </a:r>
              <a:endParaRPr kumimoji="1" lang="en-US" altLang="ja-JP" sz="1600" dirty="0">
                <a:solidFill>
                  <a:schemeClr val="dk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r>
                <a:rPr kumimoji="1" lang="ja-JP" altLang="en-US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</a:t>
              </a:r>
              <a:r>
                <a:rPr kumimoji="1" lang="ja-JP" altLang="ja-JP" sz="1600" dirty="0">
                  <a:solidFill>
                    <a:schemeClr val="dk1"/>
                  </a:solidFill>
                  <a:effectLst/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があります。</a:t>
              </a:r>
              <a:endPara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rtl="0" eaLnBrk="1" latinLnBrk="0" hangingPunct="1"/>
              <a:endParaRPr lang="ja-JP" altLang="ja-JP" sz="16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2302D016-D3F0-4145-83FC-99E8078DD9D8}"/>
                </a:ext>
              </a:extLst>
            </p:cNvPr>
            <p:cNvSpPr txBox="1"/>
            <p:nvPr/>
          </p:nvSpPr>
          <p:spPr>
            <a:xfrm>
              <a:off x="-43144" y="2015797"/>
              <a:ext cx="677978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kumimoji="1" lang="en-US" altLang="ja-JP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【</a:t>
              </a:r>
              <a:r>
                <a:rPr kumimoji="1" lang="ja-JP" altLang="en-US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被害額</a:t>
              </a:r>
              <a:r>
                <a:rPr kumimoji="1" lang="en-US" altLang="ja-JP" sz="16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】</a:t>
              </a:r>
            </a:p>
            <a:p>
              <a:r>
                <a:rPr kumimoji="1" lang="ja-JP" altLang="en-US" sz="22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総額約</a:t>
              </a:r>
              <a:r>
                <a:rPr kumimoji="1" lang="en-US" altLang="ja-JP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2,818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万円　犯人の指定口座に</a:t>
              </a:r>
              <a:r>
                <a:rPr kumimoji="1" lang="en-US" altLang="ja-JP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15</a:t>
              </a:r>
              <a:r>
                <a:rPr kumimoji="1" lang="ja-JP" altLang="en-US" sz="1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回にわたり現金を振り込み</a:t>
              </a:r>
              <a:endPara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849B113-4932-44C7-92D5-CFC52A6CFEC5}"/>
              </a:ext>
            </a:extLst>
          </p:cNvPr>
          <p:cNvSpPr txBox="1"/>
          <p:nvPr/>
        </p:nvSpPr>
        <p:spPr>
          <a:xfrm>
            <a:off x="4823469" y="9268208"/>
            <a:ext cx="2034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令和７年８月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15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日発行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E845608-2A61-4F45-AF29-B85D477472C2}"/>
              </a:ext>
            </a:extLst>
          </p:cNvPr>
          <p:cNvSpPr txBox="1"/>
          <p:nvPr/>
        </p:nvSpPr>
        <p:spPr>
          <a:xfrm>
            <a:off x="-6749" y="9429995"/>
            <a:ext cx="6898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山形県</a:t>
            </a:r>
            <a:r>
              <a:rPr kumimoji="1" lang="ja-JP" altLang="en-US" sz="20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警察本部　山形市</a:t>
            </a:r>
            <a:endParaRPr kumimoji="1"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032" y="7974509"/>
            <a:ext cx="1050263" cy="92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648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62</TotalTime>
  <Words>411</Words>
  <PresentationFormat>A4 210 x 297 mm</PresentationFormat>
  <Paragraphs>25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HGP創英角ﾎﾟｯﾌﾟ体</vt:lpstr>
      <vt:lpstr>HG創英角ｺﾞｼｯｸUB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2025-08-14T10:57:36Z</cp:lastPrinted>
  <dcterms:created xsi:type="dcterms:W3CDTF">2025-08-13T07:32:49Z</dcterms:created>
  <dcterms:modified xsi:type="dcterms:W3CDTF">2025-12-16T01:46:11Z</dcterms:modified>
</cp:coreProperties>
</file>