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34" autoAdjust="0"/>
  </p:normalViewPr>
  <p:slideViewPr>
    <p:cSldViewPr snapToGrid="0">
      <p:cViewPr varScale="1">
        <p:scale>
          <a:sx n="45" d="100"/>
          <a:sy n="45" d="100"/>
        </p:scale>
        <p:origin x="24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395502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1336730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3646154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1473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3130629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973556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604395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3213145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424197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3544435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95449B2-792C-4D58-B6CE-4E58D8B5B7E5}"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931887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95449B2-792C-4D58-B6CE-4E58D8B5B7E5}" type="datetimeFigureOut">
              <a:rPr kumimoji="1" lang="ja-JP" altLang="en-US" smtClean="0"/>
              <a:t>2025/12/16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918614A-AA54-420D-BDEA-00E6D77928E7}" type="slidenum">
              <a:rPr kumimoji="1" lang="ja-JP" altLang="en-US" smtClean="0"/>
              <a:t>‹#›</a:t>
            </a:fld>
            <a:endParaRPr kumimoji="1" lang="ja-JP" altLang="en-US"/>
          </a:p>
        </p:txBody>
      </p:sp>
    </p:spTree>
    <p:extLst>
      <p:ext uri="{BB962C8B-B14F-4D97-AF65-F5344CB8AC3E}">
        <p14:creationId xmlns:p14="http://schemas.microsoft.com/office/powerpoint/2010/main" val="17160101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1">
            <a:extLst>
              <a:ext uri="{FF2B5EF4-FFF2-40B4-BE49-F238E27FC236}">
                <a16:creationId xmlns:a16="http://schemas.microsoft.com/office/drawing/2014/main" id="{00000000-0008-0000-0100-000002000000}"/>
              </a:ext>
            </a:extLst>
          </p:cNvPr>
          <p:cNvSpPr txBox="1"/>
          <p:nvPr/>
        </p:nvSpPr>
        <p:spPr>
          <a:xfrm>
            <a:off x="-6749" y="12489"/>
            <a:ext cx="6871499" cy="46863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1">
            <a:scene3d>
              <a:camera prst="orthographicFront"/>
              <a:lightRig rig="threePt" dir="t"/>
            </a:scene3d>
            <a:sp3d extrusionH="254000" contourW="12700">
              <a:bevelT w="254000" h="254000"/>
            </a:sp3d>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3600" b="1" dirty="0">
                <a:ln>
                  <a:noFill/>
                </a:ln>
                <a:solidFill>
                  <a:srgbClr val="0070C0"/>
                </a:solidFill>
                <a:effectLst>
                  <a:outerShdw blurRad="50800" dist="38100" dir="2700000" algn="tl" rotWithShape="0">
                    <a:srgbClr val="00B0F0">
                      <a:alpha val="40000"/>
                    </a:srgbClr>
                  </a:outerShdw>
                </a:effectLst>
                <a:latin typeface="HGP創英角ﾎﾟｯﾌﾟ体" panose="040B0A00000000000000" pitchFamily="50" charset="-128"/>
                <a:ea typeface="HGP創英角ﾎﾟｯﾌﾟ体" panose="040B0A00000000000000" pitchFamily="50" charset="-128"/>
              </a:rPr>
              <a:t>特 殊 詐 欺 等 事 件 発 生 通 報</a:t>
            </a:r>
          </a:p>
        </p:txBody>
      </p:sp>
      <p:sp>
        <p:nvSpPr>
          <p:cNvPr id="6" name="テキスト ボックス 5">
            <a:extLst>
              <a:ext uri="{FF2B5EF4-FFF2-40B4-BE49-F238E27FC236}">
                <a16:creationId xmlns:a16="http://schemas.microsoft.com/office/drawing/2014/main" id="{097A4533-0038-4223-9D42-7CCB3961D0FC}"/>
              </a:ext>
            </a:extLst>
          </p:cNvPr>
          <p:cNvSpPr txBox="1"/>
          <p:nvPr/>
        </p:nvSpPr>
        <p:spPr>
          <a:xfrm>
            <a:off x="3056913" y="543667"/>
            <a:ext cx="3865161" cy="307777"/>
          </a:xfrm>
          <a:prstGeom prst="rect">
            <a:avLst/>
          </a:prstGeom>
          <a:noFill/>
        </p:spPr>
        <p:txBody>
          <a:bodyPr wrap="none" rtlCol="0">
            <a:spAutoFit/>
          </a:bodyPr>
          <a:lstStyle/>
          <a:p>
            <a:r>
              <a:rPr kumimoji="1" lang="ja-JP" altLang="en-US" sz="1400" dirty="0">
                <a:latin typeface="ＭＳ ゴシック" panose="020B0609070205080204" pitchFamily="49" charset="-128"/>
                <a:ea typeface="ＭＳ ゴシック" panose="020B0609070205080204" pitchFamily="49" charset="-128"/>
              </a:rPr>
              <a:t>（令和７年中 </a:t>
            </a:r>
            <a:r>
              <a:rPr kumimoji="1" lang="en-US" altLang="ja-JP" sz="1400" dirty="0">
                <a:latin typeface="ＭＳ ゴシック" panose="020B0609070205080204" pitchFamily="49" charset="-128"/>
                <a:ea typeface="ＭＳ ゴシック" panose="020B0609070205080204" pitchFamily="49" charset="-128"/>
              </a:rPr>
              <a:t>1,000</a:t>
            </a:r>
            <a:r>
              <a:rPr kumimoji="1" lang="ja-JP" altLang="en-US" sz="1400" dirty="0">
                <a:latin typeface="ＭＳ ゴシック" panose="020B0609070205080204" pitchFamily="49" charset="-128"/>
                <a:ea typeface="ＭＳ ゴシック" panose="020B0609070205080204" pitchFamily="49" charset="-128"/>
              </a:rPr>
              <a:t>万円以上の被害 </a:t>
            </a:r>
            <a:r>
              <a:rPr kumimoji="1" lang="en-US" altLang="ja-JP" sz="1400" dirty="0">
                <a:latin typeface="ＭＳ ゴシック" panose="020B0609070205080204" pitchFamily="49" charset="-128"/>
                <a:ea typeface="ＭＳ ゴシック" panose="020B0609070205080204" pitchFamily="49" charset="-128"/>
              </a:rPr>
              <a:t>12</a:t>
            </a:r>
            <a:r>
              <a:rPr kumimoji="1" lang="ja-JP" altLang="en-US" sz="1400" dirty="0">
                <a:latin typeface="ＭＳ ゴシック" panose="020B0609070205080204" pitchFamily="49" charset="-128"/>
                <a:ea typeface="ＭＳ ゴシック" panose="020B0609070205080204" pitchFamily="49" charset="-128"/>
              </a:rPr>
              <a:t>件目）</a:t>
            </a:r>
          </a:p>
        </p:txBody>
      </p:sp>
      <p:grpSp>
        <p:nvGrpSpPr>
          <p:cNvPr id="12" name="グループ化 11">
            <a:extLst>
              <a:ext uri="{FF2B5EF4-FFF2-40B4-BE49-F238E27FC236}">
                <a16:creationId xmlns:a16="http://schemas.microsoft.com/office/drawing/2014/main" id="{D8FD0196-A9BC-425A-85A3-FEA85FB386CB}"/>
              </a:ext>
            </a:extLst>
          </p:cNvPr>
          <p:cNvGrpSpPr/>
          <p:nvPr/>
        </p:nvGrpSpPr>
        <p:grpSpPr>
          <a:xfrm>
            <a:off x="68304" y="851443"/>
            <a:ext cx="6699344" cy="8408304"/>
            <a:chOff x="122449" y="966648"/>
            <a:chExt cx="6592277" cy="8408304"/>
          </a:xfrm>
        </p:grpSpPr>
        <p:sp>
          <p:nvSpPr>
            <p:cNvPr id="5" name="正方形/長方形 4">
              <a:extLst>
                <a:ext uri="{FF2B5EF4-FFF2-40B4-BE49-F238E27FC236}">
                  <a16:creationId xmlns:a16="http://schemas.microsoft.com/office/drawing/2014/main" id="{00000000-0008-0000-0100-000005000000}"/>
                </a:ext>
              </a:extLst>
            </p:cNvPr>
            <p:cNvSpPr/>
            <p:nvPr/>
          </p:nvSpPr>
          <p:spPr>
            <a:xfrm>
              <a:off x="144145" y="966650"/>
              <a:ext cx="6570581" cy="8408302"/>
            </a:xfrm>
            <a:prstGeom prst="rect">
              <a:avLst/>
            </a:prstGeom>
            <a:noFill/>
            <a:ln w="25400" cmpd="dbl">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 name="テキスト ボックス 6">
              <a:extLst>
                <a:ext uri="{FF2B5EF4-FFF2-40B4-BE49-F238E27FC236}">
                  <a16:creationId xmlns:a16="http://schemas.microsoft.com/office/drawing/2014/main" id="{9D408356-7570-4CA5-AB1E-9C26005A93B0}"/>
                </a:ext>
              </a:extLst>
            </p:cNvPr>
            <p:cNvSpPr txBox="1"/>
            <p:nvPr/>
          </p:nvSpPr>
          <p:spPr>
            <a:xfrm>
              <a:off x="357921" y="966648"/>
              <a:ext cx="6143028" cy="430887"/>
            </a:xfrm>
            <a:prstGeom prst="rect">
              <a:avLst/>
            </a:prstGeom>
            <a:noFill/>
          </p:spPr>
          <p:txBody>
            <a:bodyPr wrap="none" rtlCol="0">
              <a:spAutoFit/>
            </a:bodyPr>
            <a:lstStyle/>
            <a:p>
              <a:pPr algn="ctr"/>
              <a:r>
                <a:rPr kumimoji="1" lang="ja-JP" altLang="en-US" sz="2200" b="1" dirty="0">
                  <a:latin typeface="HGS創英角ｺﾞｼｯｸUB" panose="020B0900000000000000" pitchFamily="50" charset="-128"/>
                  <a:ea typeface="HGS創英角ｺﾞｼｯｸUB" panose="020B0900000000000000" pitchFamily="50" charset="-128"/>
                </a:rPr>
                <a:t>ニセ警察詐欺（オレオレ詐欺）事件で高額被害</a:t>
              </a:r>
            </a:p>
          </p:txBody>
        </p:sp>
        <p:sp>
          <p:nvSpPr>
            <p:cNvPr id="8" name="テキスト ボックス 7">
              <a:extLst>
                <a:ext uri="{FF2B5EF4-FFF2-40B4-BE49-F238E27FC236}">
                  <a16:creationId xmlns:a16="http://schemas.microsoft.com/office/drawing/2014/main" id="{18111808-ADF0-4B50-86E9-F06AF3D8DB4E}"/>
                </a:ext>
              </a:extLst>
            </p:cNvPr>
            <p:cNvSpPr txBox="1"/>
            <p:nvPr/>
          </p:nvSpPr>
          <p:spPr>
            <a:xfrm>
              <a:off x="155553" y="1397536"/>
              <a:ext cx="2723823" cy="677108"/>
            </a:xfrm>
            <a:prstGeom prst="rect">
              <a:avLst/>
            </a:prstGeom>
            <a:noFill/>
          </p:spPr>
          <p:txBody>
            <a:bodyPr wrap="none" rtlCol="0">
              <a:spAutoFit/>
            </a:bodyPr>
            <a:lstStyle/>
            <a:p>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被害者</a:t>
              </a:r>
              <a:r>
                <a:rPr kumimoji="1" lang="en-US" altLang="ja-JP" sz="1600" b="1" dirty="0">
                  <a:latin typeface="ＭＳ ゴシック" panose="020B0609070205080204" pitchFamily="49" charset="-128"/>
                  <a:ea typeface="ＭＳ ゴシック" panose="020B0609070205080204" pitchFamily="49" charset="-128"/>
                </a:rPr>
                <a:t>】</a:t>
              </a:r>
            </a:p>
            <a:p>
              <a:r>
                <a:rPr kumimoji="1" lang="ja-JP" altLang="en-US" sz="2200" dirty="0">
                  <a:latin typeface="ＭＳ ゴシック" panose="020B0609070205080204" pitchFamily="49" charset="-128"/>
                  <a:ea typeface="ＭＳ ゴシック" panose="020B0609070205080204" pitchFamily="49" charset="-128"/>
                </a:rPr>
                <a:t>　</a:t>
              </a:r>
              <a:r>
                <a:rPr kumimoji="1" lang="ja-JP" altLang="en-US" sz="1600" dirty="0">
                  <a:latin typeface="ＭＳ ゴシック" panose="020B0609070205080204" pitchFamily="49" charset="-128"/>
                  <a:ea typeface="ＭＳ ゴシック" panose="020B0609070205080204" pitchFamily="49" charset="-128"/>
                </a:rPr>
                <a:t>酒田市居住の</a:t>
              </a:r>
              <a:r>
                <a:rPr kumimoji="1" lang="en-US" altLang="ja-JP" sz="1600" dirty="0">
                  <a:latin typeface="ＭＳ ゴシック" panose="020B0609070205080204" pitchFamily="49" charset="-128"/>
                  <a:ea typeface="ＭＳ ゴシック" panose="020B0609070205080204" pitchFamily="49" charset="-128"/>
                </a:rPr>
                <a:t>80</a:t>
              </a:r>
              <a:r>
                <a:rPr kumimoji="1" lang="ja-JP" altLang="en-US" sz="1600" dirty="0">
                  <a:latin typeface="ＭＳ ゴシック" panose="020B0609070205080204" pitchFamily="49" charset="-128"/>
                  <a:ea typeface="ＭＳ ゴシック" panose="020B0609070205080204" pitchFamily="49" charset="-128"/>
                </a:rPr>
                <a:t>歳代女性</a:t>
              </a:r>
              <a:endParaRPr kumimoji="1" lang="en-US" altLang="ja-JP" sz="2200" dirty="0">
                <a:latin typeface="ＭＳ ゴシック" panose="020B0609070205080204" pitchFamily="49" charset="-128"/>
                <a:ea typeface="ＭＳ ゴシック" panose="020B0609070205080204" pitchFamily="49" charset="-128"/>
              </a:endParaRPr>
            </a:p>
          </p:txBody>
        </p:sp>
        <p:sp>
          <p:nvSpPr>
            <p:cNvPr id="9" name="テキスト ボックス 2">
              <a:extLst>
                <a:ext uri="{FF2B5EF4-FFF2-40B4-BE49-F238E27FC236}">
                  <a16:creationId xmlns:a16="http://schemas.microsoft.com/office/drawing/2014/main" id="{00000000-0008-0000-0100-000003000000}"/>
                </a:ext>
              </a:extLst>
            </p:cNvPr>
            <p:cNvSpPr txBox="1"/>
            <p:nvPr/>
          </p:nvSpPr>
          <p:spPr>
            <a:xfrm>
              <a:off x="171989" y="2671855"/>
              <a:ext cx="6514892" cy="349758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被害概要</a:t>
              </a:r>
              <a:r>
                <a:rPr kumimoji="1" lang="en-US" altLang="ja-JP" sz="1600" b="1" dirty="0">
                  <a:latin typeface="ＭＳ ゴシック" panose="020B0609070205080204" pitchFamily="49" charset="-128"/>
                  <a:ea typeface="ＭＳ ゴシック" panose="020B0609070205080204" pitchFamily="49" charset="-128"/>
                </a:rPr>
                <a:t>】</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　５月上旬、ＮＴＴドコモ職員を名乗る男から固定電話に電話があり、「あなたの携帯電話を２時間後に停止する」と言われ、すぐに東京中央署の警察官を名乗る男と入れ替わり、「暴力団員があなたに</a:t>
              </a:r>
              <a:r>
                <a:rPr kumimoji="1" lang="en-US" altLang="ja-JP" sz="1600" dirty="0">
                  <a:latin typeface="ＭＳ ゴシック" panose="020B0609070205080204" pitchFamily="49" charset="-128"/>
                  <a:ea typeface="ＭＳ ゴシック" panose="020B0609070205080204" pitchFamily="49" charset="-128"/>
                </a:rPr>
                <a:t>400</a:t>
              </a:r>
              <a:r>
                <a:rPr kumimoji="1" lang="ja-JP" altLang="en-US" sz="1600" dirty="0">
                  <a:latin typeface="ＭＳ ゴシック" panose="020B0609070205080204" pitchFamily="49" charset="-128"/>
                  <a:ea typeface="ＭＳ ゴシック" panose="020B0609070205080204" pitchFamily="49" charset="-128"/>
                </a:rPr>
                <a:t>万円を渡し、あなた名義の携帯電話を使っている」と言われました。</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　数日後には、検事を名乗る男から電話があり、「口座の紙幣番号を調べれば無実が証明できるかもしれない。ＡＴＭで</a:t>
              </a:r>
              <a:r>
                <a:rPr kumimoji="1" lang="en-US" altLang="ja-JP" sz="1600" dirty="0">
                  <a:latin typeface="ＭＳ ゴシック" panose="020B0609070205080204" pitchFamily="49" charset="-128"/>
                  <a:ea typeface="ＭＳ ゴシック" panose="020B0609070205080204" pitchFamily="49" charset="-128"/>
                </a:rPr>
                <a:t>50</a:t>
              </a:r>
              <a:r>
                <a:rPr kumimoji="1" lang="ja-JP" altLang="en-US" sz="1600" dirty="0">
                  <a:latin typeface="ＭＳ ゴシック" panose="020B0609070205080204" pitchFamily="49" charset="-128"/>
                  <a:ea typeface="ＭＳ ゴシック" panose="020B0609070205080204" pitchFamily="49" charset="-128"/>
                </a:rPr>
                <a:t>万円下ろし自宅に保管してください。」などと言われ、その後も指示されるまま、出金を繰り返し、自宅に現金を保管しました。</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　６月上旬、</a:t>
              </a:r>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検事</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を名乗る男から「特別捜査官が現金を回収に行く」と言われ、指示どおり、これまで下ろしてきた現金計</a:t>
              </a:r>
              <a:r>
                <a:rPr kumimoji="1" lang="en-US" altLang="ja-JP" sz="1600" dirty="0">
                  <a:solidFill>
                    <a:schemeClr val="dk1"/>
                  </a:solidFill>
                  <a:effectLst/>
                  <a:latin typeface="ＭＳ ゴシック" panose="020B0609070205080204" pitchFamily="49" charset="-128"/>
                  <a:ea typeface="ＭＳ ゴシック" panose="020B0609070205080204" pitchFamily="49" charset="-128"/>
                </a:rPr>
                <a:t>1,026</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万円を紙袋に入れ、自宅敷地内に置いていたところ、いつの間にか無くなり被害に遭いました。１週間後にも同様に</a:t>
              </a:r>
              <a:r>
                <a:rPr kumimoji="1" lang="en-US" altLang="ja-JP" sz="1600" dirty="0">
                  <a:solidFill>
                    <a:schemeClr val="dk1"/>
                  </a:solidFill>
                  <a:effectLst/>
                  <a:latin typeface="ＭＳ ゴシック" panose="020B0609070205080204" pitchFamily="49" charset="-128"/>
                  <a:ea typeface="ＭＳ ゴシック" panose="020B0609070205080204" pitchFamily="49" charset="-128"/>
                </a:rPr>
                <a:t>350</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万円が被害に遭いました。</a:t>
              </a:r>
              <a:endParaRPr kumimoji="1" lang="en-US" altLang="ja-JP" sz="1600" dirty="0">
                <a:solidFill>
                  <a:schemeClr val="dk1"/>
                </a:solidFill>
                <a:effectLst/>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　お金を返すと言われていたが連絡が付かなくなり被害に気付きました。</a:t>
              </a:r>
            </a:p>
          </p:txBody>
        </p:sp>
        <p:sp>
          <p:nvSpPr>
            <p:cNvPr id="10" name="テキスト ボックス 3">
              <a:extLst>
                <a:ext uri="{FF2B5EF4-FFF2-40B4-BE49-F238E27FC236}">
                  <a16:creationId xmlns:a16="http://schemas.microsoft.com/office/drawing/2014/main" id="{00000000-0008-0000-0100-000004000000}"/>
                </a:ext>
              </a:extLst>
            </p:cNvPr>
            <p:cNvSpPr txBox="1"/>
            <p:nvPr/>
          </p:nvSpPr>
          <p:spPr>
            <a:xfrm>
              <a:off x="167147" y="6213198"/>
              <a:ext cx="6519734" cy="3060498"/>
            </a:xfrm>
            <a:prstGeom prst="rect">
              <a:avLst/>
            </a:prstGeo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ln w="9525" cmpd="sng">
              <a:solidFill>
                <a:schemeClr val="lt1">
                  <a:shade val="50000"/>
                </a:schemeClr>
              </a:solidFill>
            </a:ln>
            <a:effectLst>
              <a:innerShdw blurRad="63500" dist="50800" dir="2700000">
                <a:prstClr val="black">
                  <a:alpha val="50000"/>
                </a:prstClr>
              </a:innerShdw>
            </a:effectLst>
          </p:spPr>
          <p:style>
            <a:lnRef idx="0">
              <a:scrgbClr r="0" g="0" b="0"/>
            </a:lnRef>
            <a:fillRef idx="0">
              <a:scrgbClr r="0" g="0" b="0"/>
            </a:fillRef>
            <a:effectRef idx="0">
              <a:scrgbClr r="0" g="0" b="0"/>
            </a:effectRef>
            <a:fontRef idx="minor">
              <a:schemeClr val="dk1"/>
            </a:fontRef>
          </p:style>
          <p:txBody>
            <a:bodyPr wrap="square" lIns="36000" tIns="72000" rIns="36000" bIns="7200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被害に遭わないための注意点</a:t>
              </a:r>
              <a:r>
                <a:rPr kumimoji="1" lang="en-US" altLang="ja-JP" sz="1600" b="1" dirty="0">
                  <a:latin typeface="ＭＳ ゴシック" panose="020B0609070205080204" pitchFamily="49" charset="-128"/>
                  <a:ea typeface="ＭＳ ゴシック" panose="020B0609070205080204" pitchFamily="49" charset="-128"/>
                </a:rPr>
                <a:t>】</a:t>
              </a:r>
            </a:p>
            <a:p>
              <a:pPr rtl="0" eaLnBrk="1" latinLnBrk="0" hangingPunct="1"/>
              <a:r>
                <a:rPr kumimoji="1" lang="ja-JP" altLang="en-US" sz="1600" b="1" dirty="0">
                  <a:latin typeface="ＭＳ ゴシック" panose="020B0609070205080204" pitchFamily="49" charset="-128"/>
                  <a:ea typeface="ＭＳ ゴシック" panose="020B0609070205080204" pitchFamily="49" charset="-128"/>
                </a:rPr>
                <a:t> ◇</a:t>
              </a:r>
              <a:r>
                <a:rPr kumimoji="1" lang="ja-JP" altLang="ja-JP" sz="1600" b="1" dirty="0">
                  <a:solidFill>
                    <a:schemeClr val="dk1"/>
                  </a:solidFill>
                  <a:effectLst/>
                  <a:latin typeface="ＭＳ ゴシック" panose="020B0609070205080204" pitchFamily="49" charset="-128"/>
                  <a:ea typeface="ＭＳ ゴシック" panose="020B0609070205080204" pitchFamily="49" charset="-128"/>
                </a:rPr>
                <a:t>ニセ警察官にだまされないで</a:t>
              </a:r>
              <a:r>
                <a:rPr kumimoji="1" lang="ja-JP" altLang="en-US" sz="1600" b="1" dirty="0">
                  <a:solidFill>
                    <a:schemeClr val="dk1"/>
                  </a:solidFill>
                  <a:effectLst/>
                  <a:latin typeface="ＭＳ ゴシック" panose="020B0609070205080204" pitchFamily="49" charset="-128"/>
                  <a:ea typeface="ＭＳ ゴシック" panose="020B0609070205080204" pitchFamily="49" charset="-128"/>
                </a:rPr>
                <a:t>！</a:t>
              </a:r>
              <a:endParaRPr lang="ja-JP" altLang="ja-JP" sz="1600" b="1" dirty="0">
                <a:effectLst/>
                <a:latin typeface="ＭＳ ゴシック" panose="020B0609070205080204" pitchFamily="49" charset="-128"/>
                <a:ea typeface="ＭＳ ゴシック" panose="020B0609070205080204" pitchFamily="49" charset="-128"/>
              </a:endParaRPr>
            </a:p>
            <a:p>
              <a:pPr rtl="0" eaLnBrk="1" latinLnBrk="0" hangingPunct="1"/>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　</a:t>
              </a:r>
              <a:r>
                <a:rPr kumimoji="1" lang="ja-JP" altLang="en-US" sz="1600" dirty="0">
                  <a:latin typeface="ＭＳ ゴシック" panose="020B0609070205080204" pitchFamily="49" charset="-128"/>
                  <a:ea typeface="ＭＳ ゴシック" panose="020B0609070205080204" pitchFamily="49" charset="-128"/>
                </a:rPr>
                <a:t> </a:t>
              </a:r>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警察</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官や検事が</a:t>
              </a:r>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a:t>
              </a:r>
              <a:endParaRPr kumimoji="1" lang="en-US" altLang="ja-JP" sz="1600" dirty="0">
                <a:solidFill>
                  <a:schemeClr val="dk1"/>
                </a:solidFill>
                <a:effectLst/>
                <a:latin typeface="ＭＳ ゴシック" panose="020B0609070205080204" pitchFamily="49" charset="-128"/>
                <a:ea typeface="ＭＳ ゴシック" panose="020B0609070205080204" pitchFamily="49" charset="-128"/>
              </a:endParaRPr>
            </a:p>
            <a:p>
              <a:pPr rtl="0" eaLnBrk="1" latinLnBrk="0" hangingPunct="1"/>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　　 金融機関から現金を下ろさせ調べることはありません</a:t>
              </a:r>
              <a:endParaRPr kumimoji="1" lang="en-US" altLang="ja-JP" sz="1600" dirty="0">
                <a:solidFill>
                  <a:schemeClr val="dk1"/>
                </a:solidFill>
                <a:effectLst/>
                <a:latin typeface="ＭＳ ゴシック" panose="020B0609070205080204" pitchFamily="49" charset="-128"/>
                <a:ea typeface="ＭＳ ゴシック" panose="020B0609070205080204" pitchFamily="49" charset="-128"/>
              </a:endParaRPr>
            </a:p>
            <a:p>
              <a:pPr rtl="0" eaLnBrk="1" latinLnBrk="0" hangingPunct="1"/>
              <a:r>
                <a:rPr lang="ja-JP" altLang="en-US" sz="1600" dirty="0">
                  <a:effectLst/>
                  <a:latin typeface="ＭＳ ゴシック" panose="020B0609070205080204" pitchFamily="49" charset="-128"/>
                  <a:ea typeface="ＭＳ ゴシック" panose="020B0609070205080204" pitchFamily="49" charset="-128"/>
                </a:rPr>
                <a:t>　　 ＳＮＳやビデオ通話で取り調べを行うことはありません</a:t>
              </a:r>
              <a:endParaRPr lang="ja-JP" altLang="ja-JP" sz="1600" dirty="0">
                <a:effectLst/>
                <a:latin typeface="ＭＳ ゴシック" panose="020B0609070205080204" pitchFamily="49" charset="-128"/>
                <a:ea typeface="ＭＳ ゴシック" panose="020B0609070205080204" pitchFamily="49" charset="-128"/>
              </a:endParaRPr>
            </a:p>
            <a:p>
              <a:pPr rtl="0" eaLnBrk="1" latinLnBrk="0" hangingPunct="1"/>
              <a:r>
                <a:rPr kumimoji="1" lang="ja-JP" altLang="en-US" sz="1600" b="1" dirty="0">
                  <a:latin typeface="ＭＳ ゴシック" panose="020B0609070205080204" pitchFamily="49" charset="-128"/>
                  <a:ea typeface="ＭＳ ゴシック" panose="020B0609070205080204" pitchFamily="49" charset="-128"/>
                </a:rPr>
                <a:t> </a:t>
              </a:r>
              <a:r>
                <a:rPr kumimoji="1" lang="ja-JP" altLang="en-US" sz="1600" b="1" dirty="0">
                  <a:solidFill>
                    <a:schemeClr val="dk1"/>
                  </a:solidFill>
                  <a:effectLst/>
                  <a:latin typeface="ＭＳ ゴシック" panose="020B0609070205080204" pitchFamily="49" charset="-128"/>
                  <a:ea typeface="ＭＳ ゴシック" panose="020B0609070205080204" pitchFamily="49" charset="-128"/>
                </a:rPr>
                <a:t>◇</a:t>
              </a:r>
              <a:r>
                <a:rPr kumimoji="1" lang="ja-JP" altLang="ja-JP" sz="1600" b="1" dirty="0">
                  <a:solidFill>
                    <a:schemeClr val="dk1"/>
                  </a:solidFill>
                  <a:effectLst/>
                  <a:latin typeface="ＭＳ ゴシック" panose="020B0609070205080204" pitchFamily="49" charset="-128"/>
                  <a:ea typeface="ＭＳ ゴシック" panose="020B0609070205080204" pitchFamily="49" charset="-128"/>
                </a:rPr>
                <a:t>警察官から電話で「捜査対象になっている」と言われた</a:t>
              </a:r>
              <a:r>
                <a:rPr kumimoji="1" lang="ja-JP" altLang="en-US" sz="1600" b="1" dirty="0">
                  <a:solidFill>
                    <a:schemeClr val="dk1"/>
                  </a:solidFill>
                  <a:effectLst/>
                  <a:latin typeface="ＭＳ ゴシック" panose="020B0609070205080204" pitchFamily="49" charset="-128"/>
                  <a:ea typeface="ＭＳ ゴシック" panose="020B0609070205080204" pitchFamily="49" charset="-128"/>
                </a:rPr>
                <a:t>ときは</a:t>
              </a:r>
              <a:endParaRPr lang="ja-JP" altLang="ja-JP" sz="1600" b="1" dirty="0">
                <a:effectLst/>
                <a:latin typeface="ＭＳ ゴシック" panose="020B0609070205080204" pitchFamily="49" charset="-128"/>
                <a:ea typeface="ＭＳ ゴシック" panose="020B0609070205080204" pitchFamily="49" charset="-128"/>
              </a:endParaRPr>
            </a:p>
            <a:p>
              <a:pPr rtl="0" eaLnBrk="1" latinLnBrk="0" hangingPunct="1"/>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　</a:t>
              </a:r>
              <a:r>
                <a:rPr kumimoji="1" lang="ja-JP" altLang="en-US" sz="1600" dirty="0">
                  <a:latin typeface="ＭＳ ゴシック" panose="020B0609070205080204" pitchFamily="49" charset="-128"/>
                  <a:ea typeface="ＭＳ ゴシック" panose="020B0609070205080204" pitchFamily="49" charset="-128"/>
                </a:rPr>
                <a:t> </a:t>
              </a:r>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警察官の所属、フルネームを確認</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し、</a:t>
              </a:r>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警察相談専用電話（＃</a:t>
              </a:r>
              <a:r>
                <a:rPr kumimoji="1" lang="en-US" altLang="ja-JP" sz="1600" dirty="0">
                  <a:solidFill>
                    <a:schemeClr val="dk1"/>
                  </a:solidFill>
                  <a:effectLst/>
                  <a:latin typeface="ＭＳ ゴシック" panose="020B0609070205080204" pitchFamily="49" charset="-128"/>
                  <a:ea typeface="ＭＳ ゴシック" panose="020B0609070205080204" pitchFamily="49" charset="-128"/>
                </a:rPr>
                <a:t>9110</a:t>
              </a:r>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　</a:t>
              </a:r>
              <a:endParaRPr kumimoji="1" lang="en-US" altLang="ja-JP" sz="1600" dirty="0">
                <a:solidFill>
                  <a:schemeClr val="dk1"/>
                </a:solidFill>
                <a:effectLst/>
                <a:latin typeface="ＭＳ ゴシック" panose="020B0609070205080204" pitchFamily="49" charset="-128"/>
                <a:ea typeface="ＭＳ ゴシック" panose="020B0609070205080204" pitchFamily="49" charset="-128"/>
              </a:endParaRPr>
            </a:p>
            <a:p>
              <a:pPr rtl="0" eaLnBrk="1" latinLnBrk="0" hangingPunct="1"/>
              <a:r>
                <a:rPr kumimoji="1" lang="ja-JP" altLang="en-US" sz="1600" dirty="0">
                  <a:latin typeface="ＭＳ ゴシック" panose="020B0609070205080204" pitchFamily="49" charset="-128"/>
                  <a:ea typeface="ＭＳ ゴシック" panose="020B0609070205080204" pitchFamily="49" charset="-128"/>
                </a:rPr>
                <a:t> </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または、御自身で調べた</a:t>
              </a:r>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警察署の電話番号</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に電話をし</a:t>
              </a:r>
              <a:r>
                <a:rPr kumimoji="1" lang="ja-JP" altLang="ja-JP" sz="1600" dirty="0">
                  <a:solidFill>
                    <a:schemeClr val="dk1"/>
                  </a:solidFill>
                  <a:effectLst/>
                  <a:latin typeface="ＭＳ ゴシック" panose="020B0609070205080204" pitchFamily="49" charset="-128"/>
                  <a:ea typeface="ＭＳ ゴシック" panose="020B0609070205080204" pitchFamily="49" charset="-128"/>
                </a:rPr>
                <a:t>相談</a:t>
              </a:r>
              <a:r>
                <a:rPr kumimoji="1" lang="ja-JP" altLang="en-US" sz="1600" dirty="0">
                  <a:solidFill>
                    <a:schemeClr val="dk1"/>
                  </a:solidFill>
                  <a:effectLst/>
                  <a:latin typeface="ＭＳ ゴシック" panose="020B0609070205080204" pitchFamily="49" charset="-128"/>
                  <a:ea typeface="ＭＳ ゴシック" panose="020B0609070205080204" pitchFamily="49" charset="-128"/>
                </a:rPr>
                <a:t>してださい</a:t>
              </a:r>
              <a:endParaRPr kumimoji="1" lang="en-US" altLang="ja-JP" sz="1600" dirty="0">
                <a:solidFill>
                  <a:schemeClr val="dk1"/>
                </a:solidFill>
                <a:effectLst/>
                <a:latin typeface="ＭＳ ゴシック" panose="020B0609070205080204" pitchFamily="49" charset="-128"/>
                <a:ea typeface="ＭＳ ゴシック" panose="020B0609070205080204" pitchFamily="49" charset="-128"/>
              </a:endParaRPr>
            </a:p>
            <a:p>
              <a:pPr marL="0" marR="0" indent="0" defTabSz="914400" rtl="0" eaLnBrk="1" fontAlgn="auto" latinLnBrk="0" hangingPunct="1">
                <a:lnSpc>
                  <a:spcPct val="100000"/>
                </a:lnSpc>
                <a:spcBef>
                  <a:spcPts val="0"/>
                </a:spcBef>
                <a:spcAft>
                  <a:spcPts val="0"/>
                </a:spcAft>
                <a:buClrTx/>
                <a:buSzTx/>
                <a:buFontTx/>
                <a:buNone/>
                <a:tabLst/>
                <a:defRPr/>
              </a:pPr>
              <a:r>
                <a:rPr kumimoji="1" lang="ja-JP" altLang="en-US" sz="1600" b="1" dirty="0">
                  <a:latin typeface="ＭＳ ゴシック" panose="020B0609070205080204" pitchFamily="49" charset="-128"/>
                  <a:ea typeface="ＭＳ ゴシック" panose="020B0609070205080204" pitchFamily="49" charset="-128"/>
                </a:rPr>
                <a:t> </a:t>
              </a:r>
              <a:r>
                <a:rPr kumimoji="1" lang="ja-JP" altLang="en-US" sz="1600" b="1" dirty="0">
                  <a:solidFill>
                    <a:schemeClr val="dk1"/>
                  </a:solidFill>
                  <a:effectLst/>
                  <a:latin typeface="ＭＳ ゴシック" panose="020B0609070205080204" pitchFamily="49" charset="-128"/>
                  <a:ea typeface="ＭＳ ゴシック" panose="020B0609070205080204" pitchFamily="49" charset="-128"/>
                </a:rPr>
                <a:t>◇</a:t>
              </a:r>
              <a:r>
                <a:rPr kumimoji="1" lang="ja-JP" altLang="ja-JP" sz="1600" b="1" dirty="0">
                  <a:solidFill>
                    <a:schemeClr val="dk1"/>
                  </a:solidFill>
                  <a:effectLst/>
                  <a:latin typeface="ＭＳ ゴシック" panose="020B0609070205080204" pitchFamily="49" charset="-128"/>
                  <a:ea typeface="ＭＳ ゴシック" panose="020B0609070205080204" pitchFamily="49" charset="-128"/>
                </a:rPr>
                <a:t>犯行の電話番号の多くが「＋（プラス）」から始まる国際電話番号</a:t>
              </a:r>
              <a:endParaRPr lang="ja-JP" altLang="ja-JP" sz="1600" b="1" dirty="0">
                <a:effectLst/>
                <a:latin typeface="ＭＳ ゴシック" panose="020B0609070205080204" pitchFamily="49" charset="-128"/>
                <a:ea typeface="ＭＳ ゴシック" panose="020B0609070205080204" pitchFamily="49" charset="-128"/>
              </a:endParaRPr>
            </a:p>
            <a:p>
              <a:pPr rtl="0" eaLnBrk="1" latinLnBrk="0" hangingPunct="1"/>
              <a:r>
                <a:rPr lang="ja-JP" altLang="en-US" sz="1600" dirty="0">
                  <a:effectLst/>
                  <a:latin typeface="ＭＳ ゴシック" panose="020B0609070205080204" pitchFamily="49" charset="-128"/>
                  <a:ea typeface="ＭＳ ゴシック" panose="020B0609070205080204" pitchFamily="49" charset="-128"/>
                </a:rPr>
                <a:t>　 犯人と会話をしないのが１番。国際電話の利用が見込めない方は、　</a:t>
              </a:r>
              <a:endParaRPr lang="en-US" altLang="ja-JP" sz="1600" dirty="0">
                <a:effectLst/>
                <a:latin typeface="ＭＳ ゴシック" panose="020B0609070205080204" pitchFamily="49" charset="-128"/>
                <a:ea typeface="ＭＳ ゴシック" panose="020B0609070205080204" pitchFamily="49" charset="-128"/>
              </a:endParaRPr>
            </a:p>
            <a:p>
              <a:pPr rtl="0" eaLnBrk="1" latinLnBrk="0" hangingPunct="1"/>
              <a:r>
                <a:rPr lang="ja-JP" altLang="en-US" sz="1600" dirty="0">
                  <a:latin typeface="ＭＳ ゴシック" panose="020B0609070205080204" pitchFamily="49" charset="-128"/>
                  <a:ea typeface="ＭＳ ゴシック" panose="020B0609070205080204" pitchFamily="49" charset="-128"/>
                </a:rPr>
                <a:t> </a:t>
              </a:r>
              <a:r>
                <a:rPr lang="ja-JP" altLang="en-US" sz="1600" dirty="0">
                  <a:effectLst/>
                  <a:latin typeface="ＭＳ ゴシック" panose="020B0609070205080204" pitchFamily="49" charset="-128"/>
                  <a:ea typeface="ＭＳ ゴシック" panose="020B0609070205080204" pitchFamily="49" charset="-128"/>
                </a:rPr>
                <a:t>国際電話の利用休止の手続きをしましょう！無料で休止できます。</a:t>
              </a:r>
              <a:endParaRPr lang="en-US" altLang="ja-JP" sz="1600" dirty="0">
                <a:effectLst/>
                <a:latin typeface="ＭＳ ゴシック" panose="020B0609070205080204" pitchFamily="49" charset="-128"/>
                <a:ea typeface="ＭＳ ゴシック" panose="020B0609070205080204" pitchFamily="49" charset="-128"/>
              </a:endParaRPr>
            </a:p>
            <a:p>
              <a:pPr rtl="0" eaLnBrk="1" latinLnBrk="0" hangingPunct="1"/>
              <a:r>
                <a:rPr lang="ja-JP" altLang="en-US" sz="1600" dirty="0">
                  <a:effectLst/>
                  <a:latin typeface="ＭＳ ゴシック" panose="020B0609070205080204" pitchFamily="49" charset="-128"/>
                  <a:ea typeface="ＭＳ ゴシック" panose="020B0609070205080204" pitchFamily="49" charset="-128"/>
                </a:rPr>
                <a:t>　 詳しくは、最寄りの交番、駐在所まで問合せください。</a:t>
              </a:r>
              <a:endParaRPr lang="ja-JP" altLang="ja-JP" sz="1600" dirty="0">
                <a:effectLst/>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2302D016-D3F0-4145-83FC-99E8078DD9D8}"/>
                </a:ext>
              </a:extLst>
            </p:cNvPr>
            <p:cNvSpPr txBox="1"/>
            <p:nvPr/>
          </p:nvSpPr>
          <p:spPr>
            <a:xfrm>
              <a:off x="122449" y="2029347"/>
              <a:ext cx="6519734" cy="677108"/>
            </a:xfrm>
            <a:prstGeom prst="rect">
              <a:avLst/>
            </a:prstGeom>
            <a:noFill/>
          </p:spPr>
          <p:txBody>
            <a:bodyPr wrap="none" rtlCol="0">
              <a:spAutoFit/>
            </a:bodyPr>
            <a:lstStyle/>
            <a:p>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被害額</a:t>
              </a:r>
              <a:r>
                <a:rPr kumimoji="1" lang="en-US" altLang="ja-JP" sz="1600" b="1" dirty="0">
                  <a:latin typeface="ＭＳ ゴシック" panose="020B0609070205080204" pitchFamily="49" charset="-128"/>
                  <a:ea typeface="ＭＳ ゴシック" panose="020B0609070205080204" pitchFamily="49" charset="-128"/>
                </a:rPr>
                <a:t>】</a:t>
              </a:r>
            </a:p>
            <a:p>
              <a:r>
                <a:rPr kumimoji="1" lang="ja-JP" altLang="en-US" sz="2200" dirty="0">
                  <a:latin typeface="ＭＳ ゴシック" panose="020B0609070205080204" pitchFamily="49" charset="-128"/>
                  <a:ea typeface="ＭＳ ゴシック" panose="020B0609070205080204" pitchFamily="49" charset="-128"/>
                </a:rPr>
                <a:t>　</a:t>
              </a:r>
              <a:r>
                <a:rPr kumimoji="1" lang="ja-JP" altLang="en-US" sz="1600" dirty="0">
                  <a:latin typeface="ＭＳ ゴシック" panose="020B0609070205080204" pitchFamily="49" charset="-128"/>
                  <a:ea typeface="ＭＳ ゴシック" panose="020B0609070205080204" pitchFamily="49" charset="-128"/>
                </a:rPr>
                <a:t>総額約</a:t>
              </a:r>
              <a:r>
                <a:rPr kumimoji="1" lang="en-US" altLang="ja-JP" sz="1600" dirty="0">
                  <a:latin typeface="ＭＳ ゴシック" panose="020B0609070205080204" pitchFamily="49" charset="-128"/>
                  <a:ea typeface="ＭＳ ゴシック" panose="020B0609070205080204" pitchFamily="49" charset="-128"/>
                </a:rPr>
                <a:t>1,376</a:t>
              </a:r>
              <a:r>
                <a:rPr kumimoji="1" lang="ja-JP" altLang="en-US" sz="1600" dirty="0">
                  <a:latin typeface="ＭＳ ゴシック" panose="020B0609070205080204" pitchFamily="49" charset="-128"/>
                  <a:ea typeface="ＭＳ ゴシック" panose="020B0609070205080204" pitchFamily="49" charset="-128"/>
                </a:rPr>
                <a:t>万円　自宅に現金を保管後、指定場所から犯人が回収</a:t>
              </a:r>
              <a:endParaRPr kumimoji="1" lang="en-US" altLang="ja-JP" sz="2200" dirty="0">
                <a:latin typeface="ＭＳ ゴシック" panose="020B0609070205080204" pitchFamily="49" charset="-128"/>
                <a:ea typeface="ＭＳ ゴシック" panose="020B0609070205080204" pitchFamily="49" charset="-128"/>
              </a:endParaRPr>
            </a:p>
          </p:txBody>
        </p:sp>
      </p:grpSp>
      <p:sp>
        <p:nvSpPr>
          <p:cNvPr id="13" name="テキスト ボックス 12">
            <a:extLst>
              <a:ext uri="{FF2B5EF4-FFF2-40B4-BE49-F238E27FC236}">
                <a16:creationId xmlns:a16="http://schemas.microsoft.com/office/drawing/2014/main" id="{6849B113-4932-44C7-92D5-CFC52A6CFEC5}"/>
              </a:ext>
            </a:extLst>
          </p:cNvPr>
          <p:cNvSpPr txBox="1"/>
          <p:nvPr/>
        </p:nvSpPr>
        <p:spPr>
          <a:xfrm>
            <a:off x="4839588" y="9259747"/>
            <a:ext cx="2034531" cy="276999"/>
          </a:xfrm>
          <a:prstGeom prst="rect">
            <a:avLst/>
          </a:prstGeom>
          <a:noFill/>
        </p:spPr>
        <p:txBody>
          <a:bodyPr wrap="none" rtlCol="0">
            <a:spAutoFit/>
          </a:bodyPr>
          <a:lstStyle/>
          <a:p>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令和７年８月</a:t>
            </a:r>
            <a:r>
              <a:rPr kumimoji="1" lang="en-US" altLang="ja-JP" sz="1200" dirty="0">
                <a:latin typeface="ＭＳ ゴシック" panose="020B0609070205080204" pitchFamily="49" charset="-128"/>
                <a:ea typeface="ＭＳ ゴシック" panose="020B0609070205080204" pitchFamily="49" charset="-128"/>
              </a:rPr>
              <a:t>15</a:t>
            </a:r>
            <a:r>
              <a:rPr kumimoji="1" lang="ja-JP" altLang="en-US" sz="1200" dirty="0">
                <a:latin typeface="ＭＳ ゴシック" panose="020B0609070205080204" pitchFamily="49" charset="-128"/>
                <a:ea typeface="ＭＳ ゴシック" panose="020B0609070205080204" pitchFamily="49" charset="-128"/>
              </a:rPr>
              <a:t>日発行</a:t>
            </a:r>
            <a:r>
              <a:rPr kumimoji="1" lang="en-US" altLang="ja-JP" sz="1200" dirty="0">
                <a:latin typeface="ＭＳ ゴシック" panose="020B0609070205080204" pitchFamily="49" charset="-128"/>
                <a:ea typeface="ＭＳ ゴシック" panose="020B0609070205080204" pitchFamily="49" charset="-128"/>
              </a:rPr>
              <a:t>】</a:t>
            </a:r>
            <a:endParaRPr kumimoji="1" lang="ja-JP" altLang="en-US" sz="12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0E845608-2A61-4F45-AF29-B85D477472C2}"/>
              </a:ext>
            </a:extLst>
          </p:cNvPr>
          <p:cNvSpPr txBox="1"/>
          <p:nvPr/>
        </p:nvSpPr>
        <p:spPr>
          <a:xfrm>
            <a:off x="0" y="9462260"/>
            <a:ext cx="6858000" cy="400110"/>
          </a:xfrm>
          <a:prstGeom prst="rect">
            <a:avLst/>
          </a:prstGeom>
          <a:noFill/>
        </p:spPr>
        <p:txBody>
          <a:bodyPr wrap="square" rtlCol="0">
            <a:spAutoFit/>
          </a:bodyPr>
          <a:lstStyle/>
          <a:p>
            <a:pPr algn="ctr"/>
            <a:r>
              <a:rPr kumimoji="1" lang="ja-JP" altLang="en-US" sz="2000" b="1" dirty="0">
                <a:latin typeface="ＭＳ ゴシック" panose="020B0609070205080204" pitchFamily="49" charset="-128"/>
                <a:ea typeface="ＭＳ ゴシック" panose="020B0609070205080204" pitchFamily="49" charset="-128"/>
              </a:rPr>
              <a:t>山形県警察本部　山形市</a:t>
            </a:r>
          </a:p>
        </p:txBody>
      </p:sp>
      <p:pic>
        <p:nvPicPr>
          <p:cNvPr id="16" name="図 15">
            <a:extLst>
              <a:ext uri="{FF2B5EF4-FFF2-40B4-BE49-F238E27FC236}">
                <a16:creationId xmlns:a16="http://schemas.microsoft.com/office/drawing/2014/main" id="{00000000-0008-0000-0100-00000900000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69222" y="6183694"/>
            <a:ext cx="1224705" cy="935493"/>
          </a:xfrm>
          <a:prstGeom prst="rect">
            <a:avLst/>
          </a:prstGeom>
        </p:spPr>
      </p:pic>
    </p:spTree>
    <p:extLst>
      <p:ext uri="{BB962C8B-B14F-4D97-AF65-F5344CB8AC3E}">
        <p14:creationId xmlns:p14="http://schemas.microsoft.com/office/powerpoint/2010/main" val="1225068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TotalTime>52</TotalTime>
  <Words>462</Words>
  <PresentationFormat>A4 210 x 297 mm</PresentationFormat>
  <Paragraphs>26</Paragraphs>
  <Slides>1</Slides>
  <Notes>0</Notes>
  <HiddenSlides>0</HiddenSlides>
  <MMClips>0</MMClips>
  <ScaleCrop>false</ScaleCrop>
  <HeadingPairs>
    <vt:vector baseType="variant" size="6">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baseType="lpstr" size="8">
      <vt:lpstr>HGP創英角ﾎﾟｯﾌﾟ体</vt:lpstr>
      <vt:lpstr>HGS創英角ｺﾞｼｯｸUB</vt:lpstr>
      <vt:lpstr>ＭＳ 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2025-08-14T10:47:05Z</cp:lastPrinted>
  <dcterms:created xsi:type="dcterms:W3CDTF">2025-08-13T07:32:49Z</dcterms:created>
  <dcterms:modified xsi:type="dcterms:W3CDTF">2025-12-16T01:45:35Z</dcterms:modified>
</cp:coreProperties>
</file>