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2D2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087" autoAdjust="0"/>
  </p:normalViewPr>
  <p:slideViewPr>
    <p:cSldViewPr snapToGrid="0" showGuides="1">
      <p:cViewPr varScale="1">
        <p:scale>
          <a:sx n="52" d="100"/>
          <a:sy n="52" d="100"/>
        </p:scale>
        <p:origin x="2274" y="66"/>
      </p:cViewPr>
      <p:guideLst>
        <p:guide orient="horz" pos="288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C50F21D6-AB94-4531-B709-FE2E1569EFEE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6AC109EB-7F5B-42B0-A2DA-7787977744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21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2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78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55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23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5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36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24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80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7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78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6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7BBC-D41B-4B84-8DB5-8893193DC73B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4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8100" y="816999"/>
            <a:ext cx="6772275" cy="7922264"/>
          </a:xfrm>
          <a:prstGeom prst="rect">
            <a:avLst/>
          </a:prstGeom>
          <a:noFill/>
          <a:ln w="31750" cap="flat" cmpd="dbl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31" name="図 30" descr="挿絵 が含まれている画像">
            <a:extLst>
              <a:ext uri="{FF2B5EF4-FFF2-40B4-BE49-F238E27FC236}">
                <a16:creationId xmlns:a16="http://schemas.microsoft.com/office/drawing/2014/main" id="{D60647D3-9C91-6F60-EEE3-91CAB4613E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39" t="36770" r="-1" b="30406"/>
          <a:stretch/>
        </p:blipFill>
        <p:spPr>
          <a:xfrm rot="3956733" flipV="1">
            <a:off x="5594572" y="1530018"/>
            <a:ext cx="340785" cy="738132"/>
          </a:xfrm>
          <a:prstGeom prst="rect">
            <a:avLst/>
          </a:prstGeom>
        </p:spPr>
      </p:pic>
      <p:sp>
        <p:nvSpPr>
          <p:cNvPr id="8" name="テキスト ボックス 2"/>
          <p:cNvSpPr txBox="1"/>
          <p:nvPr/>
        </p:nvSpPr>
        <p:spPr>
          <a:xfrm>
            <a:off x="151032" y="835063"/>
            <a:ext cx="6565078" cy="545728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72000" rIns="36000" bIns="3600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2400" b="1" dirty="0">
                <a:solidFill>
                  <a:srgbClr val="000000"/>
                </a:solidFill>
                <a:latin typeface="+mn-ea"/>
              </a:rPr>
              <a:t>SNS</a:t>
            </a:r>
            <a:r>
              <a:rPr lang="ja-JP" altLang="en-US" sz="2400" b="1" dirty="0">
                <a:solidFill>
                  <a:srgbClr val="000000"/>
                </a:solidFill>
                <a:latin typeface="+mn-ea"/>
              </a:rPr>
              <a:t>型投資詐欺で</a:t>
            </a:r>
            <a:r>
              <a:rPr lang="en-US" altLang="ja-JP" sz="2400" b="1" dirty="0">
                <a:solidFill>
                  <a:srgbClr val="000000"/>
                </a:solidFill>
                <a:latin typeface="+mn-ea"/>
              </a:rPr>
              <a:t>3,530</a:t>
            </a:r>
            <a:r>
              <a:rPr lang="ja-JP" altLang="en-US" sz="2400" b="1" dirty="0">
                <a:solidFill>
                  <a:srgbClr val="000000"/>
                </a:solidFill>
                <a:latin typeface="+mn-ea"/>
              </a:rPr>
              <a:t>万円の高額被害発生</a:t>
            </a:r>
            <a:endParaRPr lang="en-US" altLang="ja-JP" sz="2400" b="1" dirty="0">
              <a:solidFill>
                <a:srgbClr val="000000"/>
              </a:solidFill>
              <a:latin typeface="+mn-ea"/>
            </a:endParaRPr>
          </a:p>
          <a:p>
            <a:endParaRPr lang="en-US" altLang="ja-JP" sz="1600" b="1" dirty="0">
              <a:solidFill>
                <a:srgbClr val="000000"/>
              </a:solidFill>
              <a:latin typeface="+mn-ea"/>
            </a:endParaRPr>
          </a:p>
          <a:p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  <a:latin typeface="+mn-ea"/>
              </a:rPr>
              <a:t>被害者</a:t>
            </a:r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　　真室川町居住　</a:t>
            </a:r>
            <a:r>
              <a:rPr lang="en-US" altLang="ja-JP" sz="1600" dirty="0">
                <a:solidFill>
                  <a:srgbClr val="000000"/>
                </a:solidFill>
                <a:latin typeface="+mn-ea"/>
              </a:rPr>
              <a:t>60</a:t>
            </a:r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歳代　男性</a:t>
            </a:r>
            <a:endParaRPr lang="en-US" altLang="ja-JP" sz="1600" dirty="0">
              <a:solidFill>
                <a:srgbClr val="000000"/>
              </a:solidFill>
              <a:latin typeface="+mn-ea"/>
            </a:endParaRPr>
          </a:p>
          <a:p>
            <a:endParaRPr lang="en-US" altLang="ja-JP" sz="1600" b="1" dirty="0">
              <a:solidFill>
                <a:srgbClr val="000000"/>
              </a:solidFill>
              <a:latin typeface="+mn-ea"/>
            </a:endParaRPr>
          </a:p>
          <a:p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  <a:latin typeface="+mn-ea"/>
              </a:rPr>
              <a:t>被害額</a:t>
            </a:r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　　現金</a:t>
            </a:r>
            <a:r>
              <a:rPr lang="en-US" altLang="ja-JP" sz="1600" dirty="0">
                <a:solidFill>
                  <a:srgbClr val="000000"/>
                </a:solidFill>
                <a:latin typeface="+mn-ea"/>
              </a:rPr>
              <a:t>3,530</a:t>
            </a:r>
            <a:r>
              <a:rPr lang="ja-JP" altLang="en-US" sz="1600" dirty="0">
                <a:solidFill>
                  <a:srgbClr val="000000"/>
                </a:solidFill>
                <a:latin typeface="+mn-ea"/>
              </a:rPr>
              <a:t>万円</a:t>
            </a:r>
            <a:endParaRPr lang="en-US" altLang="ja-JP" sz="1600" dirty="0">
              <a:solidFill>
                <a:srgbClr val="000000"/>
              </a:solidFill>
              <a:latin typeface="+mn-ea"/>
            </a:endParaRPr>
          </a:p>
          <a:p>
            <a:pPr marL="85725" indent="-85725"/>
            <a:endParaRPr lang="en-US" altLang="ja-JP" sz="1600" b="1" dirty="0">
              <a:solidFill>
                <a:srgbClr val="000000"/>
              </a:solidFill>
              <a:latin typeface="+mn-ea"/>
            </a:endParaRPr>
          </a:p>
          <a:p>
            <a:pPr marL="85725" indent="-85725"/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  <a:latin typeface="+mn-ea"/>
              </a:rPr>
              <a:t>被害概要</a:t>
            </a:r>
            <a:r>
              <a:rPr lang="en-US" altLang="ja-JP" sz="16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pPr algn="just"/>
            <a:r>
              <a:rPr lang="ja-JP" altLang="en-US" sz="1600" b="1" dirty="0">
                <a:solidFill>
                  <a:srgbClr val="000000"/>
                </a:solidFill>
                <a:latin typeface="+mn-ea"/>
              </a:rPr>
              <a:t>　　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令和７年</a:t>
            </a:r>
            <a:r>
              <a:rPr lang="en-US" altLang="ja-JP" sz="1600" b="0" i="0" u="none" strike="noStrike" baseline="0" dirty="0">
                <a:solidFill>
                  <a:srgbClr val="000000"/>
                </a:solidFill>
                <a:latin typeface="+mn-ea"/>
              </a:rPr>
              <a:t>11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月下旬、被害者は、株に関するインターネットサイト</a:t>
            </a:r>
            <a:endParaRPr lang="en-US" altLang="ja-JP" sz="16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　を閲覧していたところ、優良株の情報が投稿されている</a:t>
            </a:r>
            <a:r>
              <a:rPr lang="en-US" altLang="ja-JP" sz="1600" b="0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LINE</a:t>
            </a:r>
            <a:r>
              <a:rPr lang="ja-JP" altLang="en-US" sz="1600" b="0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グルー</a:t>
            </a:r>
            <a:endParaRPr lang="en-US" altLang="ja-JP" sz="1600" b="0" i="0" u="wavyHeavy" strike="noStrike" dirty="0">
              <a:solidFill>
                <a:srgbClr val="000000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  <a:p>
            <a:pPr algn="just"/>
            <a:r>
              <a:rPr lang="ja-JP" altLang="en-US" sz="1600" b="0" i="0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　</a:t>
            </a:r>
            <a:r>
              <a:rPr lang="ja-JP" altLang="en-US" sz="1600" b="0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プに招待</a:t>
            </a:r>
            <a:r>
              <a:rPr lang="ja-JP" altLang="en-US" sz="1600" b="0" i="0" u="none" strike="noStrike" baseline="0" dirty="0">
                <a:solidFill>
                  <a:srgbClr val="000000"/>
                </a:solidFill>
                <a:latin typeface="+mn-ea"/>
              </a:rPr>
              <a:t>されました。</a:t>
            </a:r>
            <a:endParaRPr lang="en-US" altLang="ja-JP" sz="16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i="0" u="none" strike="noStrike" baseline="0" dirty="0">
                <a:solidFill>
                  <a:srgbClr val="000000"/>
                </a:solidFill>
                <a:latin typeface="+mn-ea"/>
              </a:rPr>
              <a:t>　　そして、グループ内で知り合った「山瀬」というアカウントから</a:t>
            </a:r>
            <a:endParaRPr lang="en-US" altLang="ja-JP" sz="160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i="0" u="none" strike="noStrike" baseline="0" dirty="0">
                <a:solidFill>
                  <a:srgbClr val="000000"/>
                </a:solidFill>
                <a:latin typeface="+mn-ea"/>
              </a:rPr>
              <a:t>　　　　</a:t>
            </a:r>
            <a:r>
              <a:rPr lang="ja-JP" altLang="en-US" sz="1600" b="1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株式投資について勉強をしましょう</a:t>
            </a:r>
            <a:endParaRPr lang="en-US" altLang="ja-JP" sz="1600" b="1" i="0" u="wavyHeavy" strike="noStrike" dirty="0">
              <a:solidFill>
                <a:srgbClr val="000000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  <a:p>
            <a:pPr algn="just"/>
            <a:r>
              <a:rPr lang="ja-JP" altLang="en-US" sz="1600" b="1" i="0" u="none" strike="noStrike" baseline="0" dirty="0">
                <a:solidFill>
                  <a:srgbClr val="000000"/>
                </a:solidFill>
                <a:latin typeface="+mn-ea"/>
              </a:rPr>
              <a:t>　　　　</a:t>
            </a:r>
            <a:r>
              <a:rPr lang="ja-JP" altLang="en-US" sz="1600" b="1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草野先生の講義で株の専門的な知識を学ぶことができます</a:t>
            </a:r>
            <a:r>
              <a:rPr lang="ja-JP" altLang="en-US" sz="1600" i="0" u="none" strike="noStrike" baseline="0" dirty="0">
                <a:solidFill>
                  <a:srgbClr val="000000"/>
                </a:solidFill>
                <a:latin typeface="+mn-ea"/>
              </a:rPr>
              <a:t>　　</a:t>
            </a:r>
            <a:endParaRPr lang="en-US" altLang="ja-JP" sz="160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i="0" u="none" strike="noStrike" baseline="0" dirty="0">
                <a:solidFill>
                  <a:srgbClr val="000000"/>
                </a:solidFill>
                <a:latin typeface="+mn-ea"/>
              </a:rPr>
              <a:t>　などと言われ、「草野」というアカウントとグループ内で株式投資</a:t>
            </a:r>
            <a:endParaRPr lang="en-US" altLang="ja-JP" sz="160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i="0" u="none" strike="noStrike" baseline="0" dirty="0">
                <a:solidFill>
                  <a:srgbClr val="000000"/>
                </a:solidFill>
                <a:latin typeface="+mn-ea"/>
              </a:rPr>
              <a:t>　に関するやり取りをしました。</a:t>
            </a:r>
            <a:endParaRPr lang="en-US" altLang="ja-JP" sz="160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i="0" u="none" strike="noStrike" baseline="0" dirty="0">
                <a:solidFill>
                  <a:srgbClr val="000000"/>
                </a:solidFill>
                <a:latin typeface="+mn-ea"/>
              </a:rPr>
              <a:t>　　そうしたところ、山瀬から</a:t>
            </a:r>
            <a:endParaRPr lang="en-US" altLang="ja-JP" sz="160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i="0" u="none" strike="noStrike" baseline="0" dirty="0">
                <a:solidFill>
                  <a:srgbClr val="000000"/>
                </a:solidFill>
                <a:latin typeface="+mn-ea"/>
              </a:rPr>
              <a:t>　　　　</a:t>
            </a:r>
            <a:r>
              <a:rPr lang="ja-JP" altLang="en-US" sz="1600" b="1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１日収益５％前後、１週間では</a:t>
            </a:r>
            <a:r>
              <a:rPr lang="en-US" altLang="ja-JP" sz="1600" b="1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25</a:t>
            </a:r>
            <a:r>
              <a:rPr lang="ja-JP" altLang="en-US" sz="1600" b="1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％前後が見込まれる</a:t>
            </a:r>
            <a:endParaRPr lang="en-US" altLang="ja-JP" sz="1600" b="1" i="0" u="wavyHeavy" strike="noStrike" dirty="0">
              <a:solidFill>
                <a:srgbClr val="000000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  <a:p>
            <a:pPr algn="just"/>
            <a:r>
              <a:rPr lang="ja-JP" altLang="en-US" sz="1600" i="0" u="none" strike="noStrike" baseline="0" dirty="0">
                <a:solidFill>
                  <a:srgbClr val="000000"/>
                </a:solidFill>
                <a:latin typeface="+mn-ea"/>
              </a:rPr>
              <a:t>　などと投資を勧められ、指定された個人口座等に合計</a:t>
            </a:r>
            <a:r>
              <a:rPr lang="en-US" altLang="ja-JP" sz="1600" i="0" u="none" strike="noStrike" baseline="0" dirty="0">
                <a:solidFill>
                  <a:srgbClr val="000000"/>
                </a:solidFill>
                <a:latin typeface="+mn-ea"/>
              </a:rPr>
              <a:t>12</a:t>
            </a:r>
            <a:r>
              <a:rPr lang="ja-JP" altLang="en-US" sz="1600" i="0" u="none" strike="noStrike" baseline="0" dirty="0">
                <a:solidFill>
                  <a:srgbClr val="000000"/>
                </a:solidFill>
                <a:latin typeface="+mn-ea"/>
              </a:rPr>
              <a:t>回、現金合</a:t>
            </a:r>
            <a:endParaRPr lang="en-US" altLang="ja-JP" sz="160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600" i="0" u="none" strike="noStrike" baseline="0" dirty="0">
                <a:solidFill>
                  <a:srgbClr val="000000"/>
                </a:solidFill>
                <a:latin typeface="+mn-ea"/>
              </a:rPr>
              <a:t>　計</a:t>
            </a:r>
            <a:r>
              <a:rPr lang="en-US" altLang="ja-JP" sz="1600" i="0" u="none" strike="noStrike" baseline="0" dirty="0">
                <a:solidFill>
                  <a:srgbClr val="000000"/>
                </a:solidFill>
                <a:latin typeface="+mn-ea"/>
              </a:rPr>
              <a:t>3,530</a:t>
            </a:r>
            <a:r>
              <a:rPr lang="ja-JP" altLang="en-US" sz="1600" i="0" u="none" strike="noStrike" baseline="0" dirty="0">
                <a:solidFill>
                  <a:srgbClr val="000000"/>
                </a:solidFill>
                <a:latin typeface="+mn-ea"/>
              </a:rPr>
              <a:t>万円を振り込んで被害にあいました。</a:t>
            </a:r>
            <a:endParaRPr kumimoji="1" lang="en-US" altLang="ja-JP" sz="1600" dirty="0">
              <a:latin typeface="+mn-ea"/>
            </a:endParaRPr>
          </a:p>
        </p:txBody>
      </p:sp>
      <p:pic>
        <p:nvPicPr>
          <p:cNvPr id="26" name="図 25" descr="挿絵 が含まれている画像">
            <a:extLst>
              <a:ext uri="{FF2B5EF4-FFF2-40B4-BE49-F238E27FC236}">
                <a16:creationId xmlns:a16="http://schemas.microsoft.com/office/drawing/2014/main" id="{EDEC8F2F-D1B8-CB0B-6E8C-5DE6C961BE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406"/>
          <a:stretch/>
        </p:blipFill>
        <p:spPr>
          <a:xfrm rot="1503803">
            <a:off x="4925587" y="1213331"/>
            <a:ext cx="1095960" cy="905314"/>
          </a:xfrm>
          <a:prstGeom prst="rect">
            <a:avLst/>
          </a:prstGeom>
        </p:spPr>
      </p:pic>
      <p:pic>
        <p:nvPicPr>
          <p:cNvPr id="5" name="図 4" descr="アイコン">
            <a:extLst>
              <a:ext uri="{FF2B5EF4-FFF2-40B4-BE49-F238E27FC236}">
                <a16:creationId xmlns:a16="http://schemas.microsoft.com/office/drawing/2014/main" id="{39FA411F-3F39-ED04-30A1-27F821B57A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88244">
            <a:off x="3829361" y="1418992"/>
            <a:ext cx="2028560" cy="1833727"/>
          </a:xfrm>
          <a:prstGeom prst="rect">
            <a:avLst/>
          </a:prstGeom>
        </p:spPr>
      </p:pic>
      <p:sp>
        <p:nvSpPr>
          <p:cNvPr id="4" name="テキスト ボックス 1"/>
          <p:cNvSpPr txBox="1"/>
          <p:nvPr/>
        </p:nvSpPr>
        <p:spPr>
          <a:xfrm>
            <a:off x="38099" y="53966"/>
            <a:ext cx="6772275" cy="486034"/>
          </a:xfrm>
          <a:prstGeom prst="rect">
            <a:avLst/>
          </a:prstGeom>
          <a:solidFill>
            <a:srgbClr val="FFCCFF"/>
          </a:solidFill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72000" tIns="72000" rIns="72000" bIns="72000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5E0B1B2-5D11-4065-A614-666EE151F99A}"/>
              </a:ext>
            </a:extLst>
          </p:cNvPr>
          <p:cNvSpPr txBox="1"/>
          <p:nvPr/>
        </p:nvSpPr>
        <p:spPr>
          <a:xfrm>
            <a:off x="38100" y="8800551"/>
            <a:ext cx="6678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800" b="1" dirty="0">
                <a:latin typeface="+mn-ea"/>
              </a:rPr>
              <a:t>山形</a:t>
            </a:r>
            <a:r>
              <a:rPr kumimoji="1" lang="ja-JP" altLang="en-US" sz="1800" b="1" dirty="0">
                <a:latin typeface="+mn-ea"/>
              </a:rPr>
              <a:t>市　山形県警察</a:t>
            </a:r>
          </a:p>
        </p:txBody>
      </p:sp>
      <p:sp>
        <p:nvSpPr>
          <p:cNvPr id="15" name="テキスト ボックス 3">
            <a:extLst>
              <a:ext uri="{FF2B5EF4-FFF2-40B4-BE49-F238E27FC236}">
                <a16:creationId xmlns:a16="http://schemas.microsoft.com/office/drawing/2014/main" id="{6C9F3954-D306-4B02-9F8A-7FCB642EF485}"/>
              </a:ext>
            </a:extLst>
          </p:cNvPr>
          <p:cNvSpPr txBox="1"/>
          <p:nvPr/>
        </p:nvSpPr>
        <p:spPr>
          <a:xfrm>
            <a:off x="151032" y="6329680"/>
            <a:ext cx="6565078" cy="2334260"/>
          </a:xfrm>
          <a:prstGeom prst="rect">
            <a:avLst/>
          </a:prstGeom>
          <a:gradFill>
            <a:gsLst>
              <a:gs pos="0">
                <a:srgbClr val="FFC000">
                  <a:lumMod val="5000"/>
                  <a:lumOff val="95000"/>
                </a:srgbClr>
              </a:gs>
              <a:gs pos="74000">
                <a:srgbClr val="FFC000">
                  <a:lumMod val="45000"/>
                  <a:lumOff val="55000"/>
                </a:srgbClr>
              </a:gs>
              <a:gs pos="83000">
                <a:srgbClr val="FFC000">
                  <a:lumMod val="45000"/>
                  <a:lumOff val="55000"/>
                </a:srgbClr>
              </a:gs>
              <a:gs pos="100000">
                <a:srgbClr val="FFC000">
                  <a:lumMod val="30000"/>
                  <a:lumOff val="70000"/>
                </a:srgbClr>
              </a:gs>
            </a:gsLst>
            <a:lin ang="5400000" scaled="1"/>
          </a:gradFill>
          <a:ln w="9525" cmpd="sng">
            <a:solidFill>
              <a:sysClr val="window" lastClr="FFFFFF">
                <a:shade val="50000"/>
              </a:sys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lIns="36000" tIns="72000" rIns="36000" bIns="7200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手口の特徴を知り、だまされないようにしましょう！</a:t>
            </a: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　☆ </a:t>
            </a:r>
            <a:r>
              <a:rPr lang="en-US" altLang="ja-JP" sz="1600" b="1" dirty="0">
                <a:latin typeface="+mn-ea"/>
              </a:rPr>
              <a:t>LINE</a:t>
            </a:r>
            <a:r>
              <a:rPr lang="ja-JP" altLang="en-US" sz="1600" b="1" dirty="0">
                <a:latin typeface="+mn-ea"/>
              </a:rPr>
              <a:t>の投資グループへの誘導は詐欺を疑う</a:t>
            </a:r>
            <a:endParaRPr lang="en-US" altLang="ja-JP" sz="1600" b="1" dirty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　　　</a:t>
            </a:r>
            <a:r>
              <a:rPr lang="ja-JP" altLang="en-US" sz="1600" dirty="0">
                <a:latin typeface="+mn-ea"/>
              </a:rPr>
              <a:t>投資に関するサイトや偽広告から</a:t>
            </a:r>
            <a:r>
              <a:rPr lang="en-US" altLang="ja-JP" sz="1600" dirty="0">
                <a:latin typeface="+mn-ea"/>
              </a:rPr>
              <a:t>LINE</a:t>
            </a:r>
            <a:r>
              <a:rPr lang="ja-JP" altLang="en-US" sz="1600" dirty="0">
                <a:latin typeface="+mn-ea"/>
              </a:rPr>
              <a:t>グループに誘導され、</a:t>
            </a:r>
            <a:endParaRPr lang="en-US" altLang="ja-JP" sz="1600" dirty="0">
              <a:latin typeface="+mn-ea"/>
            </a:endParaRPr>
          </a:p>
          <a:p>
            <a:r>
              <a:rPr lang="ja-JP" altLang="en-US" sz="1600" dirty="0">
                <a:latin typeface="+mn-ea"/>
              </a:rPr>
              <a:t>　　被害に遭うケースが相次いでいます。</a:t>
            </a:r>
            <a:r>
              <a:rPr lang="en-US" altLang="ja-JP" sz="1600" dirty="0">
                <a:latin typeface="+mn-ea"/>
              </a:rPr>
              <a:t>LINE</a:t>
            </a:r>
            <a:r>
              <a:rPr lang="ja-JP" altLang="en-US" sz="1600" dirty="0">
                <a:latin typeface="+mn-ea"/>
              </a:rPr>
              <a:t>グループに誘導され</a:t>
            </a:r>
            <a:endParaRPr lang="en-US" altLang="ja-JP" sz="1600" dirty="0">
              <a:latin typeface="+mn-ea"/>
            </a:endParaRPr>
          </a:p>
          <a:p>
            <a:r>
              <a:rPr lang="ja-JP" altLang="en-US" sz="1600" dirty="0">
                <a:latin typeface="+mn-ea"/>
              </a:rPr>
              <a:t>　　たら詐欺を疑いましょう！</a:t>
            </a:r>
            <a:endParaRPr lang="en-US" altLang="ja-JP" sz="1600" dirty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　☆「簡単にできる」「必ず儲かる」等の甘い誘い文句は詐欺を疑う</a:t>
            </a:r>
            <a:endParaRPr lang="en-US" altLang="ja-JP" sz="1600" b="1" dirty="0">
              <a:latin typeface="+mn-ea"/>
            </a:endParaRPr>
          </a:p>
          <a:p>
            <a:r>
              <a:rPr lang="ja-JP" altLang="en-US" sz="1600" b="1" dirty="0">
                <a:latin typeface="+mn-ea"/>
              </a:rPr>
              <a:t>　　　</a:t>
            </a:r>
            <a:r>
              <a:rPr lang="ja-JP" altLang="en-US" sz="1600" dirty="0">
                <a:latin typeface="+mn-ea"/>
              </a:rPr>
              <a:t>投資に「必ず」「絶対」はありません。このような言葉で投資</a:t>
            </a:r>
            <a:endParaRPr lang="en-US" altLang="ja-JP" sz="1600" dirty="0">
              <a:latin typeface="+mn-ea"/>
            </a:endParaRPr>
          </a:p>
          <a:p>
            <a:r>
              <a:rPr lang="ja-JP" altLang="en-US" sz="1600">
                <a:latin typeface="+mn-ea"/>
              </a:rPr>
              <a:t>　　を</a:t>
            </a:r>
            <a:r>
              <a:rPr lang="ja-JP" altLang="en-US" sz="1600" dirty="0">
                <a:latin typeface="+mn-ea"/>
              </a:rPr>
              <a:t>勧められたら、詐欺を疑いましょう！</a:t>
            </a:r>
            <a:endParaRPr lang="en-US" altLang="ja-JP" sz="1600" dirty="0"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256DEE5-AC66-4C05-B7D2-E2ED3D82D38C}"/>
              </a:ext>
            </a:extLst>
          </p:cNvPr>
          <p:cNvSpPr/>
          <p:nvPr/>
        </p:nvSpPr>
        <p:spPr>
          <a:xfrm>
            <a:off x="5473567" y="539397"/>
            <a:ext cx="1403096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2241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481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6721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8962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11203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33444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55684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77925" algn="l" defTabSz="644481" rtl="0" eaLnBrk="1" latinLnBrk="0" hangingPunct="1">
              <a:defRPr kumimoji="1" sz="12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令和８年 第４号</a:t>
            </a:r>
            <a:endParaRPr lang="ja-JP" altLang="en-US" sz="120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BA3946E-A85C-43ED-AD2F-C14220FE2A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299" y="1675019"/>
            <a:ext cx="1457767" cy="109332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5759316B-97FB-874E-B18E-0C9AA31BFD7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37"/>
          <a:stretch/>
        </p:blipFill>
        <p:spPr>
          <a:xfrm>
            <a:off x="5123554" y="1987213"/>
            <a:ext cx="1047879" cy="1119324"/>
          </a:xfrm>
          <a:prstGeom prst="rect">
            <a:avLst/>
          </a:prstGeom>
        </p:spPr>
      </p:pic>
      <p:pic>
        <p:nvPicPr>
          <p:cNvPr id="18" name="図 17" descr="座る, クマ が含まれている画像">
            <a:extLst>
              <a:ext uri="{FF2B5EF4-FFF2-40B4-BE49-F238E27FC236}">
                <a16:creationId xmlns:a16="http://schemas.microsoft.com/office/drawing/2014/main" id="{2F89DA96-A2B0-31FD-F951-E45F5119254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56"/>
          <a:stretch/>
        </p:blipFill>
        <p:spPr>
          <a:xfrm flipH="1">
            <a:off x="3429000" y="2036707"/>
            <a:ext cx="998394" cy="1066113"/>
          </a:xfrm>
          <a:prstGeom prst="rect">
            <a:avLst/>
          </a:prstGeom>
        </p:spPr>
      </p:pic>
      <p:pic>
        <p:nvPicPr>
          <p:cNvPr id="30" name="図 29" descr="テキスト">
            <a:extLst>
              <a:ext uri="{FF2B5EF4-FFF2-40B4-BE49-F238E27FC236}">
                <a16:creationId xmlns:a16="http://schemas.microsoft.com/office/drawing/2014/main" id="{896570CE-458E-3009-9D80-2DEBDF9B051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73250">
            <a:off x="5898313" y="1513134"/>
            <a:ext cx="282416" cy="370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63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733</TotalTime>
  <Words>300</Words>
  <PresentationFormat>画面に合わせる (4:3)</PresentationFormat>
  <Paragraphs>32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8">
      <vt:lpstr>HGP創英角ﾎﾟｯﾌﾟ体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2026-03-27T04:38:42Z</cp:lastPrinted>
  <dcterms:created xsi:type="dcterms:W3CDTF">2025-09-24T23:33:05Z</dcterms:created>
  <dcterms:modified xsi:type="dcterms:W3CDTF">2026-03-29T03:51:27Z</dcterms:modified>
</cp:coreProperties>
</file>