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11" r:id="rId1"/>
  </p:sldMasterIdLst>
  <p:notesMasterIdLst>
    <p:notesMasterId r:id="rId3"/>
  </p:notesMasterIdLst>
  <p:sldIdLst>
    <p:sldId id="260" r:id="rId2"/>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8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FFCC"/>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750" autoAdjust="0"/>
    <p:restoredTop sz="94654" autoAdjust="0"/>
  </p:normalViewPr>
  <p:slideViewPr>
    <p:cSldViewPr snapToGrid="0" showGuides="1">
      <p:cViewPr varScale="1">
        <p:scale>
          <a:sx n="45" d="100"/>
          <a:sy n="45" d="100"/>
        </p:scale>
        <p:origin x="2502" y="42"/>
      </p:cViewPr>
      <p:guideLst>
        <p:guide orient="horz" pos="3120"/>
        <p:guide pos="218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10B70A2D-9B44-426C-9EC5-44E6D92DC13B}" type="datetimeFigureOut">
              <a:rPr kumimoji="1" lang="ja-JP" altLang="en-US" smtClean="0"/>
              <a:t>2026/3/3</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A4D1645D-CAFA-4242-A162-AC74A0F097F5}" type="slidenum">
              <a:rPr kumimoji="1" lang="ja-JP" altLang="en-US" smtClean="0"/>
              <a:t>‹#›</a:t>
            </a:fld>
            <a:endParaRPr kumimoji="1" lang="ja-JP" altLang="en-US"/>
          </a:p>
        </p:txBody>
      </p:sp>
    </p:spTree>
    <p:extLst>
      <p:ext uri="{BB962C8B-B14F-4D97-AF65-F5344CB8AC3E}">
        <p14:creationId xmlns:p14="http://schemas.microsoft.com/office/powerpoint/2010/main" val="2022898731"/>
      </p:ext>
    </p:extLst>
  </p:cSld>
  <p:clrMap bg1="lt1" tx1="dk1" bg2="lt2" tx2="dk2" accent1="accent1" accent2="accent2" accent3="accent3" accent4="accent4" accent5="accent5" accent6="accent6" hlink="hlink" folHlink="folHlink"/>
  <p:notesStyle>
    <a:lvl1pPr marL="0" algn="l" defTabSz="339465" rtl="0" eaLnBrk="1" latinLnBrk="0" hangingPunct="1">
      <a:defRPr kumimoji="1" sz="445" kern="1200">
        <a:solidFill>
          <a:schemeClr val="tx1"/>
        </a:solidFill>
        <a:latin typeface="+mn-lt"/>
        <a:ea typeface="+mn-ea"/>
        <a:cs typeface="+mn-cs"/>
      </a:defRPr>
    </a:lvl1pPr>
    <a:lvl2pPr marL="169732" algn="l" defTabSz="339465" rtl="0" eaLnBrk="1" latinLnBrk="0" hangingPunct="1">
      <a:defRPr kumimoji="1" sz="445" kern="1200">
        <a:solidFill>
          <a:schemeClr val="tx1"/>
        </a:solidFill>
        <a:latin typeface="+mn-lt"/>
        <a:ea typeface="+mn-ea"/>
        <a:cs typeface="+mn-cs"/>
      </a:defRPr>
    </a:lvl2pPr>
    <a:lvl3pPr marL="339465" algn="l" defTabSz="339465" rtl="0" eaLnBrk="1" latinLnBrk="0" hangingPunct="1">
      <a:defRPr kumimoji="1" sz="445" kern="1200">
        <a:solidFill>
          <a:schemeClr val="tx1"/>
        </a:solidFill>
        <a:latin typeface="+mn-lt"/>
        <a:ea typeface="+mn-ea"/>
        <a:cs typeface="+mn-cs"/>
      </a:defRPr>
    </a:lvl3pPr>
    <a:lvl4pPr marL="509197" algn="l" defTabSz="339465" rtl="0" eaLnBrk="1" latinLnBrk="0" hangingPunct="1">
      <a:defRPr kumimoji="1" sz="445" kern="1200">
        <a:solidFill>
          <a:schemeClr val="tx1"/>
        </a:solidFill>
        <a:latin typeface="+mn-lt"/>
        <a:ea typeface="+mn-ea"/>
        <a:cs typeface="+mn-cs"/>
      </a:defRPr>
    </a:lvl4pPr>
    <a:lvl5pPr marL="678930" algn="l" defTabSz="339465" rtl="0" eaLnBrk="1" latinLnBrk="0" hangingPunct="1">
      <a:defRPr kumimoji="1" sz="445" kern="1200">
        <a:solidFill>
          <a:schemeClr val="tx1"/>
        </a:solidFill>
        <a:latin typeface="+mn-lt"/>
        <a:ea typeface="+mn-ea"/>
        <a:cs typeface="+mn-cs"/>
      </a:defRPr>
    </a:lvl5pPr>
    <a:lvl6pPr marL="848662" algn="l" defTabSz="339465" rtl="0" eaLnBrk="1" latinLnBrk="0" hangingPunct="1">
      <a:defRPr kumimoji="1" sz="445" kern="1200">
        <a:solidFill>
          <a:schemeClr val="tx1"/>
        </a:solidFill>
        <a:latin typeface="+mn-lt"/>
        <a:ea typeface="+mn-ea"/>
        <a:cs typeface="+mn-cs"/>
      </a:defRPr>
    </a:lvl6pPr>
    <a:lvl7pPr marL="1018394" algn="l" defTabSz="339465" rtl="0" eaLnBrk="1" latinLnBrk="0" hangingPunct="1">
      <a:defRPr kumimoji="1" sz="445" kern="1200">
        <a:solidFill>
          <a:schemeClr val="tx1"/>
        </a:solidFill>
        <a:latin typeface="+mn-lt"/>
        <a:ea typeface="+mn-ea"/>
        <a:cs typeface="+mn-cs"/>
      </a:defRPr>
    </a:lvl7pPr>
    <a:lvl8pPr marL="1188127" algn="l" defTabSz="339465" rtl="0" eaLnBrk="1" latinLnBrk="0" hangingPunct="1">
      <a:defRPr kumimoji="1" sz="445" kern="1200">
        <a:solidFill>
          <a:schemeClr val="tx1"/>
        </a:solidFill>
        <a:latin typeface="+mn-lt"/>
        <a:ea typeface="+mn-ea"/>
        <a:cs typeface="+mn-cs"/>
      </a:defRPr>
    </a:lvl8pPr>
    <a:lvl9pPr marL="1357859" algn="l" defTabSz="339465" rtl="0" eaLnBrk="1" latinLnBrk="0" hangingPunct="1">
      <a:defRPr kumimoji="1" sz="44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4D1645D-CAFA-4242-A162-AC74A0F097F5}" type="slidenum">
              <a:rPr kumimoji="1" lang="ja-JP" altLang="en-US" smtClean="0"/>
              <a:t>1</a:t>
            </a:fld>
            <a:endParaRPr kumimoji="1" lang="ja-JP" altLang="en-US"/>
          </a:p>
        </p:txBody>
      </p:sp>
    </p:spTree>
    <p:extLst>
      <p:ext uri="{BB962C8B-B14F-4D97-AF65-F5344CB8AC3E}">
        <p14:creationId xmlns:p14="http://schemas.microsoft.com/office/powerpoint/2010/main" val="1105620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50A7378-A105-4E20-B8B1-38C8DAA896E6}" type="datetimeFigureOut">
              <a:rPr kumimoji="1" lang="ja-JP" altLang="en-US" smtClean="0"/>
              <a:t>2026/3/3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2909907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50A7378-A105-4E20-B8B1-38C8DAA896E6}" type="datetimeFigureOut">
              <a:rPr kumimoji="1" lang="ja-JP" altLang="en-US" smtClean="0"/>
              <a:t>2026/3/3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1782390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50A7378-A105-4E20-B8B1-38C8DAA896E6}" type="datetimeFigureOut">
              <a:rPr kumimoji="1" lang="ja-JP" altLang="en-US" smtClean="0"/>
              <a:t>2026/3/3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3482191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50A7378-A105-4E20-B8B1-38C8DAA896E6}" type="datetimeFigureOut">
              <a:rPr kumimoji="1" lang="ja-JP" altLang="en-US" smtClean="0"/>
              <a:t>2026/3/3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4147017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50A7378-A105-4E20-B8B1-38C8DAA896E6}" type="datetimeFigureOut">
              <a:rPr kumimoji="1" lang="ja-JP" altLang="en-US" smtClean="0"/>
              <a:t>2026/3/3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522964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50A7378-A105-4E20-B8B1-38C8DAA896E6}" type="datetimeFigureOut">
              <a:rPr kumimoji="1" lang="ja-JP" altLang="en-US" smtClean="0"/>
              <a:t>2026/3/3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2261075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50A7378-A105-4E20-B8B1-38C8DAA896E6}" type="datetimeFigureOut">
              <a:rPr kumimoji="1" lang="ja-JP" altLang="en-US" smtClean="0"/>
              <a:t>2026/3/3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2085464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50A7378-A105-4E20-B8B1-38C8DAA896E6}" type="datetimeFigureOut">
              <a:rPr kumimoji="1" lang="ja-JP" altLang="en-US" smtClean="0"/>
              <a:t>2026/3/3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2304036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0A7378-A105-4E20-B8B1-38C8DAA896E6}" type="datetimeFigureOut">
              <a:rPr kumimoji="1" lang="ja-JP" altLang="en-US" smtClean="0"/>
              <a:t>2026/3/3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1763874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50A7378-A105-4E20-B8B1-38C8DAA896E6}" type="datetimeFigureOut">
              <a:rPr kumimoji="1" lang="ja-JP" altLang="en-US" smtClean="0"/>
              <a:t>2026/3/3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521005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50A7378-A105-4E20-B8B1-38C8DAA896E6}" type="datetimeFigureOut">
              <a:rPr kumimoji="1" lang="ja-JP" altLang="en-US" smtClean="0"/>
              <a:t>2026/3/3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333861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50A7378-A105-4E20-B8B1-38C8DAA896E6}" type="datetimeFigureOut">
              <a:rPr kumimoji="1" lang="ja-JP" altLang="en-US" smtClean="0"/>
              <a:t>2026/3/3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35B9A916-B7A2-42E4-A343-8B8F8D5B2378}" type="slidenum">
              <a:rPr kumimoji="1" lang="ja-JP" altLang="en-US" smtClean="0"/>
              <a:t>‹#›</a:t>
            </a:fld>
            <a:endParaRPr kumimoji="1" lang="ja-JP" altLang="en-US"/>
          </a:p>
        </p:txBody>
      </p:sp>
    </p:spTree>
    <p:extLst>
      <p:ext uri="{BB962C8B-B14F-4D97-AF65-F5344CB8AC3E}">
        <p14:creationId xmlns:p14="http://schemas.microsoft.com/office/powerpoint/2010/main" val="39493521"/>
      </p:ext>
    </p:extLst>
  </p:cSld>
  <p:clrMap bg1="lt1" tx1="dk1" bg2="lt2" tx2="dk2" accent1="accent1" accent2="accent2" accent3="accent3" accent4="accent4" accent5="accent5" accent6="accent6" hlink="hlink" folHlink="folHlink"/>
  <p:sldLayoutIdLst>
    <p:sldLayoutId id="2147483912" r:id="rId1"/>
    <p:sldLayoutId id="2147483913" r:id="rId2"/>
    <p:sldLayoutId id="2147483914" r:id="rId3"/>
    <p:sldLayoutId id="2147483915" r:id="rId4"/>
    <p:sldLayoutId id="2147483916" r:id="rId5"/>
    <p:sldLayoutId id="2147483917" r:id="rId6"/>
    <p:sldLayoutId id="2147483918" r:id="rId7"/>
    <p:sldLayoutId id="2147483919" r:id="rId8"/>
    <p:sldLayoutId id="2147483920" r:id="rId9"/>
    <p:sldLayoutId id="2147483921" r:id="rId10"/>
    <p:sldLayoutId id="2147483922"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2142181" y="540944"/>
            <a:ext cx="5079393" cy="307777"/>
          </a:xfrm>
          <a:prstGeom prst="rect">
            <a:avLst/>
          </a:prstGeom>
        </p:spPr>
        <p:txBody>
          <a:bodyPr wrap="square">
            <a:spAutoFit/>
          </a:bodyPr>
          <a:lstStyle/>
          <a:p>
            <a:r>
              <a:rPr lang="ja-JP" altLang="en-US" sz="1400" dirty="0">
                <a:solidFill>
                  <a:srgbClr val="000000"/>
                </a:solidFill>
                <a:latin typeface="+mn-ea"/>
              </a:rPr>
              <a:t>（令和８年中 </a:t>
            </a:r>
            <a:r>
              <a:rPr lang="ja-JP" altLang="en-US" sz="1400" b="0" i="0" u="none" strike="noStrike" dirty="0">
                <a:solidFill>
                  <a:srgbClr val="000000"/>
                </a:solidFill>
                <a:effectLst/>
                <a:latin typeface="+mn-ea"/>
              </a:rPr>
              <a:t>県内居住者 </a:t>
            </a:r>
            <a:r>
              <a:rPr lang="en-US" altLang="ja-JP" sz="1400" dirty="0">
                <a:solidFill>
                  <a:srgbClr val="000000"/>
                </a:solidFill>
                <a:latin typeface="+mn-ea"/>
              </a:rPr>
              <a:t>1,000</a:t>
            </a:r>
            <a:r>
              <a:rPr lang="ja-JP" altLang="en-US" sz="1400" dirty="0">
                <a:solidFill>
                  <a:srgbClr val="000000"/>
                </a:solidFill>
                <a:latin typeface="+mn-ea"/>
              </a:rPr>
              <a:t>万円以上の被害　３件目）</a:t>
            </a:r>
            <a:endParaRPr lang="ja-JP" altLang="en-US" sz="1400" dirty="0">
              <a:latin typeface="+mn-ea"/>
            </a:endParaRPr>
          </a:p>
        </p:txBody>
      </p:sp>
      <p:sp>
        <p:nvSpPr>
          <p:cNvPr id="6" name="正方形/長方形 5"/>
          <p:cNvSpPr/>
          <p:nvPr/>
        </p:nvSpPr>
        <p:spPr>
          <a:xfrm>
            <a:off x="42807" y="848721"/>
            <a:ext cx="6772276" cy="8721999"/>
          </a:xfrm>
          <a:prstGeom prst="rect">
            <a:avLst/>
          </a:prstGeom>
          <a:noFill/>
          <a:ln w="25400" cap="flat" cmpd="dbl" algn="ctr">
            <a:solidFill>
              <a:srgbClr val="5B9BD5"/>
            </a:solidFill>
            <a:prstDash val="solid"/>
            <a:miter lim="800000"/>
          </a:ln>
          <a:effectLst/>
        </p:spPr>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685800">
              <a:defRPr/>
            </a:pPr>
            <a:endParaRPr lang="ja-JP" altLang="en-US" sz="825" kern="0">
              <a:solidFill>
                <a:sysClr val="window" lastClr="FFFFFF"/>
              </a:solidFill>
              <a:latin typeface="Calibri" panose="020F0502020204030204"/>
              <a:ea typeface="游ゴシック" panose="020B0400000000000000" pitchFamily="50" charset="-128"/>
            </a:endParaRPr>
          </a:p>
        </p:txBody>
      </p:sp>
      <p:sp>
        <p:nvSpPr>
          <p:cNvPr id="7" name="テキスト ボックス 3"/>
          <p:cNvSpPr txBox="1"/>
          <p:nvPr/>
        </p:nvSpPr>
        <p:spPr>
          <a:xfrm>
            <a:off x="170597" y="6539696"/>
            <a:ext cx="6516805" cy="2969179"/>
          </a:xfrm>
          <a:prstGeom prst="rect">
            <a:avLst/>
          </a:prstGeom>
          <a:gradFill>
            <a:gsLst>
              <a:gs pos="0">
                <a:srgbClr val="FFC000">
                  <a:lumMod val="5000"/>
                  <a:lumOff val="95000"/>
                </a:srgbClr>
              </a:gs>
              <a:gs pos="74000">
                <a:srgbClr val="FFC000">
                  <a:lumMod val="45000"/>
                  <a:lumOff val="55000"/>
                </a:srgbClr>
              </a:gs>
              <a:gs pos="83000">
                <a:srgbClr val="FFC000">
                  <a:lumMod val="45000"/>
                  <a:lumOff val="55000"/>
                </a:srgbClr>
              </a:gs>
              <a:gs pos="100000">
                <a:srgbClr val="FFC000">
                  <a:lumMod val="30000"/>
                  <a:lumOff val="70000"/>
                </a:srgbClr>
              </a:gs>
            </a:gsLst>
            <a:lin ang="5400000" scaled="1"/>
          </a:gradFill>
          <a:ln w="9525" cmpd="sng">
            <a:solidFill>
              <a:sysClr val="window" lastClr="FFFFFF">
                <a:shade val="50000"/>
              </a:sysClr>
            </a:solidFill>
          </a:ln>
          <a:effectLst>
            <a:innerShdw blurRad="63500" dist="50800" dir="2700000">
              <a:prstClr val="black">
                <a:alpha val="50000"/>
              </a:prstClr>
            </a:innerShdw>
          </a:effectLst>
        </p:spPr>
        <p:txBody>
          <a:bodyPr wrap="square" lIns="27000" tIns="54000" rIns="27000" bIns="54000"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defTabSz="685800">
              <a:defRPr/>
            </a:pPr>
            <a:r>
              <a:rPr lang="en-US" altLang="ja-JP" sz="2400" b="1" kern="0" dirty="0">
                <a:solidFill>
                  <a:schemeClr val="tx1"/>
                </a:solidFill>
                <a:latin typeface="+mn-ea"/>
              </a:rPr>
              <a:t>【</a:t>
            </a:r>
            <a:r>
              <a:rPr lang="ja-JP" altLang="en-US" sz="2400" b="1" kern="0" dirty="0">
                <a:solidFill>
                  <a:schemeClr val="tx1"/>
                </a:solidFill>
                <a:latin typeface="+mn-ea"/>
              </a:rPr>
              <a:t>ニセ警察詐欺を見抜くポイント</a:t>
            </a:r>
            <a:r>
              <a:rPr lang="en-US" altLang="ja-JP" sz="2400" b="1" kern="0" dirty="0">
                <a:solidFill>
                  <a:schemeClr val="tx1"/>
                </a:solidFill>
                <a:latin typeface="+mn-ea"/>
              </a:rPr>
              <a:t>】</a:t>
            </a:r>
          </a:p>
          <a:p>
            <a:pPr defTabSz="685800">
              <a:defRPr/>
            </a:pPr>
            <a:r>
              <a:rPr lang="ja-JP" altLang="en-US" sz="2000" b="1" dirty="0">
                <a:latin typeface="+mn-ea"/>
              </a:rPr>
              <a:t>　警察官が、</a:t>
            </a:r>
            <a:endParaRPr lang="en-US" altLang="ja-JP" sz="2000" b="1" dirty="0">
              <a:latin typeface="+mn-ea"/>
            </a:endParaRPr>
          </a:p>
          <a:p>
            <a:pPr defTabSz="685800">
              <a:defRPr/>
            </a:pPr>
            <a:r>
              <a:rPr lang="ja-JP" altLang="en-US" sz="2000" b="1" dirty="0">
                <a:latin typeface="+mn-ea"/>
              </a:rPr>
              <a:t>　　・</a:t>
            </a:r>
            <a:r>
              <a:rPr lang="ja-JP" altLang="en-US" sz="2000" b="1" u="wavyHeavy" dirty="0">
                <a:uFill>
                  <a:solidFill>
                    <a:srgbClr val="FF0000"/>
                  </a:solidFill>
                </a:uFill>
                <a:latin typeface="+mn-ea"/>
              </a:rPr>
              <a:t>電話で捜査対象となっているなどと伝えること</a:t>
            </a:r>
            <a:endParaRPr lang="en-US" altLang="ja-JP" sz="2000" b="1" u="wavyHeavy" dirty="0">
              <a:uFill>
                <a:solidFill>
                  <a:srgbClr val="FF0000"/>
                </a:solidFill>
              </a:uFill>
              <a:latin typeface="+mn-ea"/>
            </a:endParaRPr>
          </a:p>
          <a:p>
            <a:pPr defTabSz="685800">
              <a:defRPr/>
            </a:pPr>
            <a:r>
              <a:rPr lang="ja-JP" altLang="en-US" sz="2000" b="1" dirty="0">
                <a:latin typeface="+mn-ea"/>
              </a:rPr>
              <a:t>　　・</a:t>
            </a:r>
            <a:r>
              <a:rPr lang="en-US" altLang="ja-JP" sz="2000" b="1" u="wavyHeavy" dirty="0">
                <a:uFill>
                  <a:solidFill>
                    <a:srgbClr val="FF0000"/>
                  </a:solidFill>
                </a:uFill>
                <a:latin typeface="+mn-ea"/>
              </a:rPr>
              <a:t>LINE</a:t>
            </a:r>
            <a:r>
              <a:rPr lang="ja-JP" altLang="en-US" sz="2000" b="1" u="wavyHeavy" dirty="0">
                <a:uFill>
                  <a:solidFill>
                    <a:srgbClr val="FF0000"/>
                  </a:solidFill>
                </a:uFill>
                <a:latin typeface="+mn-ea"/>
              </a:rPr>
              <a:t>などの</a:t>
            </a:r>
            <a:r>
              <a:rPr lang="en-US" altLang="ja-JP" sz="2000" b="1" u="wavyHeavy" dirty="0">
                <a:uFill>
                  <a:solidFill>
                    <a:srgbClr val="FF0000"/>
                  </a:solidFill>
                </a:uFill>
                <a:latin typeface="+mn-ea"/>
              </a:rPr>
              <a:t>SNS</a:t>
            </a:r>
            <a:r>
              <a:rPr lang="ja-JP" altLang="en-US" sz="2000" b="1" u="wavyHeavy" dirty="0">
                <a:uFill>
                  <a:solidFill>
                    <a:srgbClr val="FF0000"/>
                  </a:solidFill>
                </a:uFill>
                <a:latin typeface="+mn-ea"/>
              </a:rPr>
              <a:t>で連絡すること</a:t>
            </a:r>
            <a:endParaRPr lang="en-US" altLang="ja-JP" sz="2000" b="1" u="wavyHeavy" dirty="0">
              <a:uFill>
                <a:solidFill>
                  <a:srgbClr val="FF0000"/>
                </a:solidFill>
              </a:uFill>
              <a:latin typeface="+mn-ea"/>
            </a:endParaRPr>
          </a:p>
          <a:p>
            <a:r>
              <a:rPr lang="ja-JP" altLang="en-US" sz="2000" b="1" dirty="0">
                <a:latin typeface="+mn-ea"/>
              </a:rPr>
              <a:t>　　・</a:t>
            </a:r>
            <a:r>
              <a:rPr lang="ja-JP" altLang="en-US" sz="2000" b="1" u="wavyHeavy" dirty="0">
                <a:uFill>
                  <a:solidFill>
                    <a:srgbClr val="FF0000"/>
                  </a:solidFill>
                </a:uFill>
                <a:latin typeface="+mn-ea"/>
              </a:rPr>
              <a:t>捜査名目で送金や振込を要求すること</a:t>
            </a:r>
            <a:endParaRPr lang="en-US" altLang="ja-JP" sz="2000" b="1" u="wavyHeavy" dirty="0">
              <a:uFill>
                <a:solidFill>
                  <a:srgbClr val="FF0000"/>
                </a:solidFill>
              </a:uFill>
              <a:latin typeface="+mn-ea"/>
            </a:endParaRPr>
          </a:p>
          <a:p>
            <a:r>
              <a:rPr lang="ja-JP" altLang="en-US" sz="2000" b="1" dirty="0">
                <a:uFill>
                  <a:solidFill>
                    <a:srgbClr val="FF0000"/>
                  </a:solidFill>
                </a:uFill>
                <a:latin typeface="+mn-ea"/>
              </a:rPr>
              <a:t>　　・</a:t>
            </a:r>
            <a:r>
              <a:rPr lang="ja-JP" altLang="en-US" sz="2000" b="1" u="wavyHeavy" dirty="0">
                <a:uFill>
                  <a:solidFill>
                    <a:srgbClr val="FF0000"/>
                  </a:solidFill>
                </a:uFill>
                <a:latin typeface="+mn-ea"/>
              </a:rPr>
              <a:t>警察手帳や逮捕状の画像を送ること</a:t>
            </a:r>
            <a:endParaRPr lang="en-US" altLang="ja-JP" sz="2000" b="1" u="wavyHeavy" dirty="0">
              <a:uFill>
                <a:solidFill>
                  <a:srgbClr val="FF0000"/>
                </a:solidFill>
              </a:uFill>
              <a:latin typeface="+mn-ea"/>
            </a:endParaRPr>
          </a:p>
          <a:p>
            <a:r>
              <a:rPr lang="ja-JP" altLang="en-US" sz="2000" b="1" dirty="0">
                <a:latin typeface="+mn-ea"/>
              </a:rPr>
              <a:t>  は</a:t>
            </a:r>
            <a:r>
              <a:rPr lang="ja-JP" altLang="en-US" sz="2000" b="1" u="sng" dirty="0">
                <a:solidFill>
                  <a:srgbClr val="FF0000"/>
                </a:solidFill>
                <a:uFill>
                  <a:solidFill>
                    <a:schemeClr val="tx1"/>
                  </a:solidFill>
                </a:uFill>
                <a:latin typeface="+mn-ea"/>
              </a:rPr>
              <a:t>絶対にありません！</a:t>
            </a:r>
            <a:endParaRPr lang="en-US" altLang="ja-JP" sz="2000" b="1" u="sng" dirty="0">
              <a:uFill>
                <a:solidFill>
                  <a:schemeClr val="tx1"/>
                </a:solidFill>
              </a:uFill>
              <a:latin typeface="+mn-ea"/>
            </a:endParaRPr>
          </a:p>
          <a:p>
            <a:r>
              <a:rPr lang="ja-JP" altLang="en-US" sz="2000" b="1" dirty="0">
                <a:latin typeface="+mn-ea"/>
              </a:rPr>
              <a:t>　１つでも当てはまる場合、それは</a:t>
            </a:r>
            <a:r>
              <a:rPr lang="ja-JP" altLang="en-US" sz="2000" b="1" dirty="0">
                <a:solidFill>
                  <a:srgbClr val="FF0000"/>
                </a:solidFill>
                <a:latin typeface="+mn-ea"/>
              </a:rPr>
              <a:t>詐欺</a:t>
            </a:r>
            <a:r>
              <a:rPr lang="ja-JP" altLang="en-US" sz="2000" b="1" dirty="0">
                <a:latin typeface="+mn-ea"/>
              </a:rPr>
              <a:t>です！</a:t>
            </a:r>
            <a:endParaRPr lang="en-US" altLang="ja-JP" sz="2000" b="1" dirty="0">
              <a:latin typeface="+mn-ea"/>
            </a:endParaRPr>
          </a:p>
          <a:p>
            <a:r>
              <a:rPr lang="ja-JP" altLang="en-US" sz="2000" b="1" dirty="0">
                <a:latin typeface="+mn-ea"/>
              </a:rPr>
              <a:t>　すぐに連絡をやめ、</a:t>
            </a:r>
            <a:r>
              <a:rPr lang="ja-JP" altLang="en-US" sz="2000" b="1" dirty="0">
                <a:solidFill>
                  <a:srgbClr val="FF0000"/>
                </a:solidFill>
                <a:latin typeface="+mn-ea"/>
              </a:rPr>
              <a:t>警察に相談</a:t>
            </a:r>
            <a:r>
              <a:rPr lang="ja-JP" altLang="en-US" sz="2000" b="1" dirty="0">
                <a:latin typeface="+mn-ea"/>
              </a:rPr>
              <a:t>してください！</a:t>
            </a:r>
            <a:endParaRPr lang="en-US" altLang="ja-JP" sz="2000" b="1" dirty="0">
              <a:latin typeface="+mn-ea"/>
            </a:endParaRPr>
          </a:p>
        </p:txBody>
      </p:sp>
      <p:sp>
        <p:nvSpPr>
          <p:cNvPr id="8" name="サブタイトル 15"/>
          <p:cNvSpPr txBox="1">
            <a:spLocks/>
          </p:cNvSpPr>
          <p:nvPr/>
        </p:nvSpPr>
        <p:spPr>
          <a:xfrm>
            <a:off x="170542" y="9617353"/>
            <a:ext cx="6516806" cy="229499"/>
          </a:xfrm>
          <a:prstGeom prst="rect">
            <a:avLst/>
          </a:prstGeom>
          <a:noFill/>
          <a:ln w="25400" cap="rnd">
            <a:noFill/>
            <a:prstDash val="sysDot"/>
            <a:bevel/>
          </a:ln>
        </p:spPr>
        <p:txBody>
          <a:bodyPr vert="horz" wrap="square" lIns="54000" tIns="54000" rIns="54000" bIns="54000" rtlCol="0" anchor="ctr" anchorCtr="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1700" b="1" dirty="0">
                <a:latin typeface="+mn-ea"/>
              </a:rPr>
              <a:t>山形市　山形県警察</a:t>
            </a:r>
          </a:p>
        </p:txBody>
      </p:sp>
      <p:graphicFrame>
        <p:nvGraphicFramePr>
          <p:cNvPr id="9" name="表 8"/>
          <p:cNvGraphicFramePr>
            <a:graphicFrameLocks noGrp="1"/>
          </p:cNvGraphicFramePr>
          <p:nvPr/>
        </p:nvGraphicFramePr>
        <p:xfrm>
          <a:off x="1300199" y="2703936"/>
          <a:ext cx="4600575" cy="1470960"/>
        </p:xfrm>
        <a:graphic>
          <a:graphicData uri="http://schemas.openxmlformats.org/drawingml/2006/table">
            <a:tbl>
              <a:tblPr/>
              <a:tblGrid>
                <a:gridCol w="200025">
                  <a:extLst>
                    <a:ext uri="{9D8B030D-6E8A-4147-A177-3AD203B41FA5}">
                      <a16:colId xmlns:a16="http://schemas.microsoft.com/office/drawing/2014/main" val="3191377686"/>
                    </a:ext>
                  </a:extLst>
                </a:gridCol>
                <a:gridCol w="514350">
                  <a:extLst>
                    <a:ext uri="{9D8B030D-6E8A-4147-A177-3AD203B41FA5}">
                      <a16:colId xmlns:a16="http://schemas.microsoft.com/office/drawing/2014/main" val="3438699069"/>
                    </a:ext>
                  </a:extLst>
                </a:gridCol>
                <a:gridCol w="514350">
                  <a:extLst>
                    <a:ext uri="{9D8B030D-6E8A-4147-A177-3AD203B41FA5}">
                      <a16:colId xmlns:a16="http://schemas.microsoft.com/office/drawing/2014/main" val="3726554165"/>
                    </a:ext>
                  </a:extLst>
                </a:gridCol>
                <a:gridCol w="514350">
                  <a:extLst>
                    <a:ext uri="{9D8B030D-6E8A-4147-A177-3AD203B41FA5}">
                      <a16:colId xmlns:a16="http://schemas.microsoft.com/office/drawing/2014/main" val="3723102504"/>
                    </a:ext>
                  </a:extLst>
                </a:gridCol>
                <a:gridCol w="514350">
                  <a:extLst>
                    <a:ext uri="{9D8B030D-6E8A-4147-A177-3AD203B41FA5}">
                      <a16:colId xmlns:a16="http://schemas.microsoft.com/office/drawing/2014/main" val="4215390464"/>
                    </a:ext>
                  </a:extLst>
                </a:gridCol>
                <a:gridCol w="514350">
                  <a:extLst>
                    <a:ext uri="{9D8B030D-6E8A-4147-A177-3AD203B41FA5}">
                      <a16:colId xmlns:a16="http://schemas.microsoft.com/office/drawing/2014/main" val="3309804755"/>
                    </a:ext>
                  </a:extLst>
                </a:gridCol>
                <a:gridCol w="514350">
                  <a:extLst>
                    <a:ext uri="{9D8B030D-6E8A-4147-A177-3AD203B41FA5}">
                      <a16:colId xmlns:a16="http://schemas.microsoft.com/office/drawing/2014/main" val="3285631048"/>
                    </a:ext>
                  </a:extLst>
                </a:gridCol>
                <a:gridCol w="514350">
                  <a:extLst>
                    <a:ext uri="{9D8B030D-6E8A-4147-A177-3AD203B41FA5}">
                      <a16:colId xmlns:a16="http://schemas.microsoft.com/office/drawing/2014/main" val="1665176680"/>
                    </a:ext>
                  </a:extLst>
                </a:gridCol>
                <a:gridCol w="514350">
                  <a:extLst>
                    <a:ext uri="{9D8B030D-6E8A-4147-A177-3AD203B41FA5}">
                      <a16:colId xmlns:a16="http://schemas.microsoft.com/office/drawing/2014/main" val="3098335976"/>
                    </a:ext>
                  </a:extLst>
                </a:gridCol>
                <a:gridCol w="285750">
                  <a:extLst>
                    <a:ext uri="{9D8B030D-6E8A-4147-A177-3AD203B41FA5}">
                      <a16:colId xmlns:a16="http://schemas.microsoft.com/office/drawing/2014/main" val="2480598476"/>
                    </a:ext>
                  </a:extLst>
                </a:gridCol>
              </a:tblGrid>
              <a:tr h="245160">
                <a:tc gridSpan="10">
                  <a:txBody>
                    <a:bodyPr/>
                    <a:lstStyle/>
                    <a:p>
                      <a:pPr algn="ctr" fontAlgn="ctr"/>
                      <a:endParaRPr lang="ja-JP" altLang="en-US" sz="900" b="1"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4000" marR="54000" marT="54000" marB="54000">
                    <a:lnL>
                      <a:noFill/>
                    </a:lnL>
                    <a:lnR>
                      <a:noFill/>
                    </a:lnR>
                    <a:lnT>
                      <a:noFill/>
                    </a:lnT>
                    <a:lnB>
                      <a:noFill/>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801965007"/>
                  </a:ext>
                </a:extLst>
              </a:tr>
              <a:tr h="245160">
                <a:tc>
                  <a:txBody>
                    <a:bodyPr/>
                    <a:lstStyle/>
                    <a:p>
                      <a:pPr algn="l" fontAlgn="ctr"/>
                      <a:endParaRPr lang="ja-JP" altLang="en-US" sz="9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extLst>
                  <a:ext uri="{0D108BD9-81ED-4DB2-BD59-A6C34878D82A}">
                    <a16:rowId xmlns:a16="http://schemas.microsoft.com/office/drawing/2014/main" val="76150938"/>
                  </a:ext>
                </a:extLst>
              </a:tr>
              <a:tr h="245160">
                <a:tc gridSpan="2">
                  <a:txBody>
                    <a:bodyPr/>
                    <a:lstStyle/>
                    <a:p>
                      <a:pPr algn="l" fontAlgn="ctr"/>
                      <a:endParaRPr lang="en-US" altLang="ja-JP" sz="900" b="1"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4000" marR="54000" marT="54000" marB="54000">
                    <a:lnL>
                      <a:noFill/>
                    </a:lnL>
                    <a:lnR>
                      <a:noFill/>
                    </a:lnR>
                    <a:lnT>
                      <a:noFill/>
                    </a:lnT>
                    <a:lnB>
                      <a:noFill/>
                    </a:lnB>
                  </a:tcPr>
                </a:tc>
                <a:tc hMerge="1">
                  <a:txBody>
                    <a:bodyPr/>
                    <a:lstStyle/>
                    <a:p>
                      <a:endParaRPr kumimoji="1" lang="ja-JP" altLang="en-US"/>
                    </a:p>
                  </a:txBody>
                  <a:tcPr/>
                </a:tc>
                <a:tc>
                  <a:txBody>
                    <a:bodyPr/>
                    <a:lstStyle/>
                    <a:p>
                      <a:pPr algn="l" fontAlgn="ctr"/>
                      <a:endParaRPr lang="ja-JP" altLang="en-US" sz="9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extLst>
                  <a:ext uri="{0D108BD9-81ED-4DB2-BD59-A6C34878D82A}">
                    <a16:rowId xmlns:a16="http://schemas.microsoft.com/office/drawing/2014/main" val="3696738500"/>
                  </a:ext>
                </a:extLst>
              </a:tr>
              <a:tr h="245160">
                <a:tc>
                  <a:txBody>
                    <a:bodyPr/>
                    <a:lstStyle/>
                    <a:p>
                      <a:pPr algn="l" fontAlgn="ctr"/>
                      <a:endParaRPr lang="ja-JP" altLang="en-US" sz="9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gridSpan="8">
                  <a:txBody>
                    <a:bodyPr/>
                    <a:lstStyle/>
                    <a:p>
                      <a:pPr algn="l"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54000" marR="54000" marT="54000" marB="54000">
                    <a:lnL>
                      <a:noFill/>
                    </a:lnL>
                    <a:lnR>
                      <a:noFill/>
                    </a:lnR>
                    <a:lnT>
                      <a:noFill/>
                    </a:lnT>
                    <a:lnB>
                      <a:noFill/>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9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extLst>
                  <a:ext uri="{0D108BD9-81ED-4DB2-BD59-A6C34878D82A}">
                    <a16:rowId xmlns:a16="http://schemas.microsoft.com/office/drawing/2014/main" val="1380759611"/>
                  </a:ext>
                </a:extLst>
              </a:tr>
              <a:tr h="245160">
                <a:tc gridSpan="2">
                  <a:txBody>
                    <a:bodyPr/>
                    <a:lstStyle/>
                    <a:p>
                      <a:pPr algn="l" fontAlgn="ctr"/>
                      <a:endParaRPr lang="en-US" altLang="ja-JP" sz="900" b="1"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4000" marR="54000" marT="54000" marB="54000">
                    <a:lnL>
                      <a:noFill/>
                    </a:lnL>
                    <a:lnR>
                      <a:noFill/>
                    </a:lnR>
                    <a:lnT>
                      <a:noFill/>
                    </a:lnT>
                    <a:lnB>
                      <a:noFill/>
                    </a:lnB>
                  </a:tcPr>
                </a:tc>
                <a:tc hMerge="1">
                  <a:txBody>
                    <a:bodyPr/>
                    <a:lstStyle/>
                    <a:p>
                      <a:endParaRPr kumimoji="1" lang="ja-JP" altLang="en-US"/>
                    </a:p>
                  </a:txBody>
                  <a:tcPr/>
                </a:tc>
                <a:tc>
                  <a:txBody>
                    <a:bodyPr/>
                    <a:lstStyle/>
                    <a:p>
                      <a:pPr algn="l" fontAlgn="ctr"/>
                      <a:endParaRPr lang="ja-JP" altLang="en-US" sz="9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a:txBody>
                    <a:bodyPr/>
                    <a:lstStyle/>
                    <a:p>
                      <a:pPr algn="l" fontAlgn="ctr"/>
                      <a:endParaRPr lang="ja-JP" altLang="en-US" sz="9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extLst>
                  <a:ext uri="{0D108BD9-81ED-4DB2-BD59-A6C34878D82A}">
                    <a16:rowId xmlns:a16="http://schemas.microsoft.com/office/drawing/2014/main" val="609814823"/>
                  </a:ext>
                </a:extLst>
              </a:tr>
              <a:tr h="245160">
                <a:tc>
                  <a:txBody>
                    <a:bodyPr/>
                    <a:lstStyle/>
                    <a:p>
                      <a:pPr algn="l" fontAlgn="ctr"/>
                      <a:endParaRPr lang="ja-JP" altLang="en-US" sz="900" b="1"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tc gridSpan="8">
                  <a:txBody>
                    <a:bodyPr/>
                    <a:lstStyle/>
                    <a:p>
                      <a:pPr algn="l"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54000" marR="54000" marT="54000" marB="54000">
                    <a:lnL>
                      <a:noFill/>
                    </a:lnL>
                    <a:lnR>
                      <a:noFill/>
                    </a:lnR>
                    <a:lnT>
                      <a:noFill/>
                    </a:lnT>
                    <a:lnB>
                      <a:noFill/>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9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4000" marR="54000" marT="54000" marB="54000">
                    <a:lnL>
                      <a:noFill/>
                    </a:lnL>
                    <a:lnR>
                      <a:noFill/>
                    </a:lnR>
                    <a:lnT>
                      <a:noFill/>
                    </a:lnT>
                    <a:lnB>
                      <a:noFill/>
                    </a:lnB>
                  </a:tcPr>
                </a:tc>
                <a:extLst>
                  <a:ext uri="{0D108BD9-81ED-4DB2-BD59-A6C34878D82A}">
                    <a16:rowId xmlns:a16="http://schemas.microsoft.com/office/drawing/2014/main" val="1275220446"/>
                  </a:ext>
                </a:extLst>
              </a:tr>
            </a:tbl>
          </a:graphicData>
        </a:graphic>
      </p:graphicFrame>
      <p:sp>
        <p:nvSpPr>
          <p:cNvPr id="11" name="テキスト ボックス 2"/>
          <p:cNvSpPr txBox="1"/>
          <p:nvPr/>
        </p:nvSpPr>
        <p:spPr>
          <a:xfrm>
            <a:off x="170597" y="1124853"/>
            <a:ext cx="6516805" cy="5782209"/>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27000" tIns="27000" rIns="27000" bIns="2700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altLang="ja-JP" sz="1600" b="1" dirty="0">
                <a:solidFill>
                  <a:srgbClr val="000000"/>
                </a:solidFill>
                <a:latin typeface="+mn-ea"/>
              </a:rPr>
              <a:t>【</a:t>
            </a:r>
            <a:r>
              <a:rPr lang="ja-JP" altLang="en-US" sz="1600" b="1" dirty="0">
                <a:solidFill>
                  <a:srgbClr val="000000"/>
                </a:solidFill>
                <a:latin typeface="+mn-ea"/>
              </a:rPr>
              <a:t>被害者</a:t>
            </a:r>
            <a:r>
              <a:rPr lang="en-US" altLang="ja-JP" sz="1600" b="1" dirty="0">
                <a:solidFill>
                  <a:srgbClr val="000000"/>
                </a:solidFill>
                <a:latin typeface="+mn-ea"/>
              </a:rPr>
              <a:t>】</a:t>
            </a:r>
          </a:p>
          <a:p>
            <a:r>
              <a:rPr lang="ja-JP" altLang="en-US" sz="1600" dirty="0">
                <a:solidFill>
                  <a:srgbClr val="000000"/>
                </a:solidFill>
                <a:latin typeface="+mn-ea"/>
              </a:rPr>
              <a:t>　山形市居住の</a:t>
            </a:r>
            <a:r>
              <a:rPr lang="en-US" altLang="ja-JP" sz="1600" dirty="0">
                <a:solidFill>
                  <a:srgbClr val="000000"/>
                </a:solidFill>
                <a:latin typeface="+mn-ea"/>
              </a:rPr>
              <a:t>80</a:t>
            </a:r>
            <a:r>
              <a:rPr lang="ja-JP" altLang="en-US" sz="1600" dirty="0">
                <a:solidFill>
                  <a:srgbClr val="000000"/>
                </a:solidFill>
                <a:latin typeface="+mn-ea"/>
              </a:rPr>
              <a:t>歳代　女性</a:t>
            </a:r>
            <a:endParaRPr lang="en-US" altLang="ja-JP" sz="1600" dirty="0">
              <a:solidFill>
                <a:srgbClr val="000000"/>
              </a:solidFill>
              <a:latin typeface="+mn-ea"/>
            </a:endParaRPr>
          </a:p>
          <a:p>
            <a:endParaRPr lang="en-US" altLang="ja-JP" sz="1600" dirty="0">
              <a:solidFill>
                <a:srgbClr val="000000"/>
              </a:solidFill>
              <a:latin typeface="+mn-ea"/>
            </a:endParaRPr>
          </a:p>
          <a:p>
            <a:r>
              <a:rPr lang="en-US" altLang="ja-JP" sz="1600" b="1" dirty="0">
                <a:solidFill>
                  <a:srgbClr val="000000"/>
                </a:solidFill>
                <a:latin typeface="+mn-ea"/>
              </a:rPr>
              <a:t>【</a:t>
            </a:r>
            <a:r>
              <a:rPr lang="ja-JP" altLang="en-US" sz="1600" b="1" dirty="0">
                <a:solidFill>
                  <a:srgbClr val="000000"/>
                </a:solidFill>
                <a:latin typeface="+mn-ea"/>
              </a:rPr>
              <a:t>被害額</a:t>
            </a:r>
            <a:r>
              <a:rPr lang="en-US" altLang="ja-JP" sz="1600" b="1" dirty="0">
                <a:solidFill>
                  <a:srgbClr val="000000"/>
                </a:solidFill>
                <a:latin typeface="+mn-ea"/>
              </a:rPr>
              <a:t>】</a:t>
            </a:r>
          </a:p>
          <a:p>
            <a:r>
              <a:rPr lang="ja-JP" altLang="en-US" sz="1600" dirty="0">
                <a:solidFill>
                  <a:srgbClr val="000000"/>
                </a:solidFill>
                <a:latin typeface="+mn-ea"/>
              </a:rPr>
              <a:t>　暗号資産合計約</a:t>
            </a:r>
            <a:r>
              <a:rPr lang="en-US" altLang="ja-JP" sz="1600" dirty="0">
                <a:solidFill>
                  <a:srgbClr val="000000"/>
                </a:solidFill>
                <a:latin typeface="+mn-ea"/>
              </a:rPr>
              <a:t>2,003</a:t>
            </a:r>
            <a:r>
              <a:rPr lang="ja-JP" altLang="en-US" sz="1600" dirty="0">
                <a:solidFill>
                  <a:srgbClr val="000000"/>
                </a:solidFill>
                <a:latin typeface="+mn-ea"/>
              </a:rPr>
              <a:t>万円</a:t>
            </a:r>
            <a:endParaRPr lang="en-US" altLang="ja-JP" sz="1600" dirty="0">
              <a:solidFill>
                <a:srgbClr val="000000"/>
              </a:solidFill>
              <a:latin typeface="+mn-ea"/>
            </a:endParaRPr>
          </a:p>
          <a:p>
            <a:endParaRPr lang="en-US" altLang="ja-JP" sz="1600" dirty="0">
              <a:solidFill>
                <a:srgbClr val="000000"/>
              </a:solidFill>
              <a:latin typeface="+mn-ea"/>
            </a:endParaRPr>
          </a:p>
          <a:p>
            <a:r>
              <a:rPr lang="en-US" altLang="ja-JP" sz="1600" b="1" dirty="0">
                <a:solidFill>
                  <a:srgbClr val="000000"/>
                </a:solidFill>
                <a:latin typeface="+mn-ea"/>
              </a:rPr>
              <a:t>【</a:t>
            </a:r>
            <a:r>
              <a:rPr lang="ja-JP" altLang="en-US" sz="1600" b="1" dirty="0">
                <a:solidFill>
                  <a:srgbClr val="000000"/>
                </a:solidFill>
                <a:latin typeface="+mn-ea"/>
              </a:rPr>
              <a:t>被害概要</a:t>
            </a:r>
            <a:r>
              <a:rPr lang="en-US" altLang="ja-JP" sz="1600" b="1" dirty="0">
                <a:solidFill>
                  <a:srgbClr val="000000"/>
                </a:solidFill>
                <a:latin typeface="+mn-ea"/>
              </a:rPr>
              <a:t>】</a:t>
            </a:r>
          </a:p>
          <a:p>
            <a:pPr algn="just"/>
            <a:r>
              <a:rPr lang="ja-JP" altLang="en-US" sz="1600" b="0" i="0" u="none" strike="noStrike" baseline="0" dirty="0">
                <a:solidFill>
                  <a:srgbClr val="000000"/>
                </a:solidFill>
                <a:latin typeface="+mn-ea"/>
              </a:rPr>
              <a:t>　令和７年</a:t>
            </a:r>
            <a:r>
              <a:rPr lang="en-US" altLang="ja-JP" sz="1600" b="0" i="0" u="none" strike="noStrike" baseline="0" dirty="0">
                <a:solidFill>
                  <a:srgbClr val="000000"/>
                </a:solidFill>
                <a:latin typeface="+mn-ea"/>
              </a:rPr>
              <a:t>10</a:t>
            </a:r>
            <a:r>
              <a:rPr lang="ja-JP" altLang="en-US" sz="1600" b="0" i="0" u="none" strike="noStrike" baseline="0" dirty="0">
                <a:solidFill>
                  <a:srgbClr val="000000"/>
                </a:solidFill>
                <a:latin typeface="+mn-ea"/>
              </a:rPr>
              <a:t>月</a:t>
            </a:r>
            <a:r>
              <a:rPr lang="en-US" altLang="ja-JP" sz="1600" b="0" i="0" u="none" strike="noStrike" baseline="0" dirty="0">
                <a:solidFill>
                  <a:srgbClr val="000000"/>
                </a:solidFill>
                <a:latin typeface="+mn-ea"/>
              </a:rPr>
              <a:t>24</a:t>
            </a:r>
            <a:r>
              <a:rPr lang="ja-JP" altLang="en-US" sz="1600" b="0" i="0" u="none" strike="noStrike" baseline="0" dirty="0">
                <a:solidFill>
                  <a:srgbClr val="000000"/>
                </a:solidFill>
                <a:latin typeface="+mn-ea"/>
              </a:rPr>
              <a:t>日、被害者方の固定電話に</a:t>
            </a:r>
            <a:r>
              <a:rPr lang="en-US" altLang="ja-JP" sz="1600" b="1" i="0" u="none" strike="noStrike" baseline="0" dirty="0">
                <a:solidFill>
                  <a:srgbClr val="000000"/>
                </a:solidFill>
                <a:latin typeface="+mn-ea"/>
              </a:rPr>
              <a:t>『</a:t>
            </a:r>
            <a:r>
              <a:rPr lang="ja-JP" altLang="en-US" sz="1600" b="1" i="0" u="none" strike="noStrike" baseline="0" dirty="0">
                <a:solidFill>
                  <a:srgbClr val="000000"/>
                </a:solidFill>
                <a:latin typeface="+mn-ea"/>
              </a:rPr>
              <a:t>厚生労働省の職員</a:t>
            </a:r>
            <a:r>
              <a:rPr lang="en-US" altLang="ja-JP" sz="1600" b="1" i="0" u="none" strike="noStrike" baseline="0" dirty="0">
                <a:solidFill>
                  <a:srgbClr val="000000"/>
                </a:solidFill>
                <a:latin typeface="+mn-ea"/>
              </a:rPr>
              <a:t>』</a:t>
            </a:r>
            <a:r>
              <a:rPr lang="ja-JP" altLang="en-US" sz="1600" b="0" i="0" u="none" strike="noStrike" baseline="0" dirty="0">
                <a:solidFill>
                  <a:srgbClr val="000000"/>
                </a:solidFill>
                <a:latin typeface="+mn-ea"/>
              </a:rPr>
              <a:t>を名乗る男から電話があり、</a:t>
            </a:r>
            <a:endParaRPr lang="en-US" altLang="ja-JP" sz="1600" dirty="0">
              <a:solidFill>
                <a:srgbClr val="000000"/>
              </a:solidFill>
              <a:latin typeface="+mn-ea"/>
            </a:endParaRPr>
          </a:p>
          <a:p>
            <a:pPr algn="just"/>
            <a:r>
              <a:rPr lang="ja-JP" altLang="en-US" sz="1600" b="0" i="0" u="none" strike="noStrike" baseline="0" dirty="0">
                <a:solidFill>
                  <a:srgbClr val="000000"/>
                </a:solidFill>
                <a:latin typeface="+mn-ea"/>
              </a:rPr>
              <a:t>　　　</a:t>
            </a:r>
            <a:r>
              <a:rPr lang="ja-JP" altLang="en-US" sz="1600" b="1" i="0" u="none" strike="noStrike" baseline="0" dirty="0">
                <a:solidFill>
                  <a:srgbClr val="000000"/>
                </a:solidFill>
                <a:latin typeface="+mn-ea"/>
              </a:rPr>
              <a:t>・</a:t>
            </a:r>
            <a:r>
              <a:rPr lang="ja-JP" altLang="en-US" sz="1600" b="1" i="0" u="wavyHeavy" strike="noStrike" dirty="0">
                <a:solidFill>
                  <a:srgbClr val="000000"/>
                </a:solidFill>
                <a:uFill>
                  <a:solidFill>
                    <a:srgbClr val="FF0000"/>
                  </a:solidFill>
                </a:uFill>
                <a:latin typeface="+mn-ea"/>
              </a:rPr>
              <a:t>石川県の病院で入眠剤を大量に購入した履歴がある</a:t>
            </a:r>
            <a:endParaRPr lang="en-US" altLang="ja-JP" sz="1600" b="1" i="0" u="wavyHeavy" strike="noStrike" dirty="0">
              <a:solidFill>
                <a:srgbClr val="000000"/>
              </a:solidFill>
              <a:uFill>
                <a:solidFill>
                  <a:srgbClr val="FF0000"/>
                </a:solidFill>
              </a:uFill>
              <a:latin typeface="+mn-ea"/>
            </a:endParaRPr>
          </a:p>
          <a:p>
            <a:pPr algn="just"/>
            <a:r>
              <a:rPr lang="ja-JP" altLang="en-US" sz="1600" b="0" i="0" u="none" strike="noStrike" baseline="0" dirty="0">
                <a:solidFill>
                  <a:srgbClr val="000000"/>
                </a:solidFill>
                <a:latin typeface="+mn-ea"/>
              </a:rPr>
              <a:t>などと言われ、</a:t>
            </a:r>
            <a:r>
              <a:rPr lang="en-US" altLang="ja-JP" sz="1600" b="1" i="0" u="heavy" strike="noStrike" dirty="0">
                <a:solidFill>
                  <a:srgbClr val="000000"/>
                </a:solidFill>
                <a:uFill>
                  <a:solidFill>
                    <a:srgbClr val="FF0000"/>
                  </a:solidFill>
                </a:uFill>
                <a:latin typeface="+mn-ea"/>
              </a:rPr>
              <a:t>『</a:t>
            </a:r>
            <a:r>
              <a:rPr lang="ja-JP" altLang="en-US" sz="1600" b="1" i="0" u="heavy" strike="noStrike" dirty="0">
                <a:solidFill>
                  <a:srgbClr val="000000"/>
                </a:solidFill>
                <a:uFill>
                  <a:solidFill>
                    <a:srgbClr val="FF0000"/>
                  </a:solidFill>
                </a:uFill>
                <a:latin typeface="+mn-ea"/>
              </a:rPr>
              <a:t>金沢西警察署の「タムラ」を名乗る男</a:t>
            </a:r>
            <a:r>
              <a:rPr lang="en-US" altLang="ja-JP" sz="1600" b="1" i="0" u="heavy" strike="noStrike" dirty="0">
                <a:solidFill>
                  <a:srgbClr val="000000"/>
                </a:solidFill>
                <a:uFill>
                  <a:solidFill>
                    <a:srgbClr val="FF0000"/>
                  </a:solidFill>
                </a:uFill>
                <a:latin typeface="+mn-ea"/>
              </a:rPr>
              <a:t>』</a:t>
            </a:r>
            <a:r>
              <a:rPr lang="ja-JP" altLang="en-US" sz="1600" b="0" i="0" u="none" strike="noStrike" baseline="0" dirty="0">
                <a:solidFill>
                  <a:srgbClr val="000000"/>
                </a:solidFill>
                <a:latin typeface="+mn-ea"/>
              </a:rPr>
              <a:t>に電話を代わりました。</a:t>
            </a:r>
          </a:p>
          <a:p>
            <a:pPr algn="just"/>
            <a:r>
              <a:rPr lang="ja-JP" altLang="en-US" sz="1600" b="0" i="0" u="none" strike="noStrike" baseline="0" dirty="0">
                <a:solidFill>
                  <a:srgbClr val="000000"/>
                </a:solidFill>
                <a:latin typeface="+mn-ea"/>
              </a:rPr>
              <a:t>　タムラから</a:t>
            </a:r>
            <a:endParaRPr lang="en-US" altLang="ja-JP" sz="1600" dirty="0">
              <a:solidFill>
                <a:srgbClr val="000000"/>
              </a:solidFill>
              <a:latin typeface="+mn-ea"/>
            </a:endParaRPr>
          </a:p>
          <a:p>
            <a:pPr algn="just"/>
            <a:r>
              <a:rPr lang="ja-JP" altLang="en-US" sz="1600" b="0" i="0" u="none" strike="noStrike" baseline="0" dirty="0">
                <a:solidFill>
                  <a:srgbClr val="000000"/>
                </a:solidFill>
                <a:latin typeface="+mn-ea"/>
              </a:rPr>
              <a:t>　　　</a:t>
            </a:r>
            <a:r>
              <a:rPr lang="ja-JP" altLang="en-US" sz="1600" b="1" i="0" u="none" strike="noStrike" baseline="0" dirty="0">
                <a:solidFill>
                  <a:srgbClr val="000000"/>
                </a:solidFill>
                <a:latin typeface="+mn-ea"/>
              </a:rPr>
              <a:t>・</a:t>
            </a:r>
            <a:r>
              <a:rPr lang="ja-JP" altLang="en-US" sz="1600" b="1" i="0" u="wavyHeavy" strike="noStrike" dirty="0">
                <a:solidFill>
                  <a:srgbClr val="000000"/>
                </a:solidFill>
                <a:uFill>
                  <a:solidFill>
                    <a:srgbClr val="FF0000"/>
                  </a:solidFill>
                </a:uFill>
                <a:latin typeface="+mn-ea"/>
              </a:rPr>
              <a:t>逮捕した男があなたの口座を犯罪に使ってる</a:t>
            </a:r>
            <a:endParaRPr lang="en-US" altLang="ja-JP" sz="1600" b="1" i="0" u="wavyHeavy" strike="noStrike" dirty="0">
              <a:solidFill>
                <a:srgbClr val="000000"/>
              </a:solidFill>
              <a:uFill>
                <a:solidFill>
                  <a:srgbClr val="FF0000"/>
                </a:solidFill>
              </a:uFill>
              <a:latin typeface="+mn-ea"/>
            </a:endParaRPr>
          </a:p>
          <a:p>
            <a:pPr algn="just"/>
            <a:r>
              <a:rPr lang="ja-JP" altLang="en-US" sz="1600" b="0" i="0" u="none" strike="noStrike" baseline="0" dirty="0">
                <a:solidFill>
                  <a:srgbClr val="000000"/>
                </a:solidFill>
                <a:latin typeface="+mn-ea"/>
              </a:rPr>
              <a:t>　　　</a:t>
            </a:r>
            <a:r>
              <a:rPr lang="ja-JP" altLang="en-US" sz="1600" b="1" i="0" u="none" strike="noStrike" baseline="0" dirty="0">
                <a:solidFill>
                  <a:srgbClr val="000000"/>
                </a:solidFill>
                <a:latin typeface="+mn-ea"/>
              </a:rPr>
              <a:t>・</a:t>
            </a:r>
            <a:r>
              <a:rPr lang="ja-JP" altLang="en-US" sz="1600" b="1" i="0" u="wavyHeavy" strike="noStrike" dirty="0">
                <a:solidFill>
                  <a:srgbClr val="000000"/>
                </a:solidFill>
                <a:uFill>
                  <a:solidFill>
                    <a:srgbClr val="FF0000"/>
                  </a:solidFill>
                </a:uFill>
                <a:latin typeface="+mn-ea"/>
              </a:rPr>
              <a:t>犯罪に関わっているかは、財産を調査すれば分かる</a:t>
            </a:r>
            <a:endParaRPr lang="en-US" altLang="ja-JP" sz="1600" b="1" i="0" u="wavyHeavy" strike="noStrike" dirty="0">
              <a:solidFill>
                <a:srgbClr val="000000"/>
              </a:solidFill>
              <a:uFill>
                <a:solidFill>
                  <a:srgbClr val="FF0000"/>
                </a:solidFill>
              </a:uFill>
              <a:latin typeface="+mn-ea"/>
            </a:endParaRPr>
          </a:p>
          <a:p>
            <a:pPr algn="just"/>
            <a:r>
              <a:rPr lang="ja-JP" altLang="en-US" sz="1600" b="0" i="0" u="none" strike="noStrike" baseline="0" dirty="0">
                <a:solidFill>
                  <a:srgbClr val="000000"/>
                </a:solidFill>
                <a:latin typeface="+mn-ea"/>
              </a:rPr>
              <a:t>などと言われ、資金調査名目で財産を暗号資産に換えて送金するよう指示されました。</a:t>
            </a:r>
          </a:p>
          <a:p>
            <a:pPr algn="just"/>
            <a:r>
              <a:rPr lang="ja-JP" altLang="en-US" sz="1600" b="0" i="0" u="none" strike="noStrike" baseline="0" dirty="0">
                <a:solidFill>
                  <a:srgbClr val="000000"/>
                </a:solidFill>
                <a:latin typeface="+mn-ea"/>
              </a:rPr>
              <a:t>　女性は、タムラから指示されるがまま暗号資産取引所で口座を開設し、指定されたアドレスに合計３回、暗号資産合計約</a:t>
            </a:r>
            <a:r>
              <a:rPr lang="en-US" altLang="ja-JP" sz="1600" b="0" i="0" u="none" strike="noStrike" baseline="0" dirty="0">
                <a:solidFill>
                  <a:srgbClr val="000000"/>
                </a:solidFill>
                <a:latin typeface="+mn-ea"/>
              </a:rPr>
              <a:t>2,003</a:t>
            </a:r>
            <a:r>
              <a:rPr lang="ja-JP" altLang="en-US" sz="1600" b="0" i="0" u="none" strike="noStrike" baseline="0" dirty="0">
                <a:solidFill>
                  <a:srgbClr val="000000"/>
                </a:solidFill>
                <a:latin typeface="+mn-ea"/>
              </a:rPr>
              <a:t>万円分を送金して被害にあいました。</a:t>
            </a:r>
            <a:endParaRPr lang="en-US" altLang="ja-JP" sz="1600" b="1" dirty="0">
              <a:solidFill>
                <a:srgbClr val="000000"/>
              </a:solidFill>
              <a:latin typeface="+mn-ea"/>
            </a:endParaRPr>
          </a:p>
        </p:txBody>
      </p:sp>
      <p:sp>
        <p:nvSpPr>
          <p:cNvPr id="2" name="正方形/長方形 1">
            <a:extLst>
              <a:ext uri="{FF2B5EF4-FFF2-40B4-BE49-F238E27FC236}">
                <a16:creationId xmlns:a16="http://schemas.microsoft.com/office/drawing/2014/main" id="{3ECA8DB2-0CF6-4A8D-9658-86E1C0B6AF44}"/>
              </a:ext>
            </a:extLst>
          </p:cNvPr>
          <p:cNvSpPr/>
          <p:nvPr/>
        </p:nvSpPr>
        <p:spPr>
          <a:xfrm>
            <a:off x="170542" y="870224"/>
            <a:ext cx="6516806" cy="561692"/>
          </a:xfrm>
          <a:prstGeom prst="rect">
            <a:avLst/>
          </a:prstGeom>
          <a:noFill/>
        </p:spPr>
        <p:txBody>
          <a:bodyPr wrap="square" lIns="68580" tIns="34290" rIns="68580" bIns="34290">
            <a:spAutoFit/>
          </a:bodyPr>
          <a:lstStyle/>
          <a:p>
            <a:pPr algn="ctr"/>
            <a:r>
              <a:rPr lang="ja-JP" altLang="en-US" sz="3200" b="1" dirty="0">
                <a:ln w="9525">
                  <a:solidFill>
                    <a:schemeClr val="bg1"/>
                  </a:solidFill>
                  <a:prstDash val="solid"/>
                </a:ln>
                <a:effectLst>
                  <a:outerShdw blurRad="12700" dist="38100" dir="2700000" algn="tl" rotWithShape="0">
                    <a:schemeClr val="bg1">
                      <a:lumMod val="50000"/>
                    </a:schemeClr>
                  </a:outerShdw>
                </a:effectLst>
                <a:latin typeface="+mn-ea"/>
              </a:rPr>
              <a:t>ニセ警察詐欺で</a:t>
            </a:r>
            <a:r>
              <a:rPr lang="en-US" altLang="ja-JP" sz="3200" b="1" dirty="0">
                <a:ln w="9525">
                  <a:solidFill>
                    <a:schemeClr val="bg1"/>
                  </a:solidFill>
                  <a:prstDash val="solid"/>
                </a:ln>
                <a:effectLst>
                  <a:outerShdw blurRad="12700" dist="38100" dir="2700000" algn="tl" rotWithShape="0">
                    <a:schemeClr val="bg1">
                      <a:lumMod val="50000"/>
                    </a:schemeClr>
                  </a:outerShdw>
                </a:effectLst>
                <a:latin typeface="+mn-ea"/>
              </a:rPr>
              <a:t>2,003</a:t>
            </a:r>
            <a:r>
              <a:rPr lang="ja-JP" altLang="en-US" sz="3200" b="1" dirty="0">
                <a:ln w="9525">
                  <a:solidFill>
                    <a:schemeClr val="bg1"/>
                  </a:solidFill>
                  <a:prstDash val="solid"/>
                </a:ln>
                <a:effectLst>
                  <a:outerShdw blurRad="12700" dist="38100" dir="2700000" algn="tl" rotWithShape="0">
                    <a:schemeClr val="bg1">
                      <a:lumMod val="50000"/>
                    </a:schemeClr>
                  </a:outerShdw>
                </a:effectLst>
                <a:latin typeface="+mn-ea"/>
              </a:rPr>
              <a:t>万円被害</a:t>
            </a:r>
          </a:p>
        </p:txBody>
      </p:sp>
      <p:sp>
        <p:nvSpPr>
          <p:cNvPr id="3" name="テキスト ボックス 1">
            <a:extLst>
              <a:ext uri="{FF2B5EF4-FFF2-40B4-BE49-F238E27FC236}">
                <a16:creationId xmlns:a16="http://schemas.microsoft.com/office/drawing/2014/main" id="{057774E7-3596-5586-BD15-18580CDFF895}"/>
              </a:ext>
            </a:extLst>
          </p:cNvPr>
          <p:cNvSpPr txBox="1"/>
          <p:nvPr/>
        </p:nvSpPr>
        <p:spPr>
          <a:xfrm>
            <a:off x="42807" y="55405"/>
            <a:ext cx="6772276" cy="438436"/>
          </a:xfrm>
          <a:prstGeom prst="rect">
            <a:avLst/>
          </a:prstGeom>
          <a:solidFill>
            <a:srgbClr val="FFCCFF"/>
          </a:solidFill>
          <a:ln w="38100" cmpd="sng">
            <a:solidFill>
              <a:srgbClr val="FF0000"/>
            </a:solidFill>
          </a:ln>
        </p:spPr>
        <p:style>
          <a:lnRef idx="0">
            <a:scrgbClr r="0" g="0" b="0"/>
          </a:lnRef>
          <a:fillRef idx="0">
            <a:scrgbClr r="0" g="0" b="0"/>
          </a:fillRef>
          <a:effectRef idx="0">
            <a:scrgbClr r="0" g="0" b="0"/>
          </a:effectRef>
          <a:fontRef idx="minor">
            <a:schemeClr val="dk1"/>
          </a:fontRef>
        </p:style>
        <p:txBody>
          <a:bodyPr wrap="square" lIns="72000" tIns="72000" rIns="72000" bIns="72000" rtlCol="0" anchor="ctr" anchorCtr="1">
            <a:scene3d>
              <a:camera prst="orthographicFront"/>
              <a:lightRig rig="threePt" dir="t"/>
            </a:scene3d>
            <a:sp3d extrusionH="254000" contourW="12700">
              <a:bevelT w="254000" h="254000"/>
            </a:sp3d>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ja-JP" altLang="en-US" sz="2800" b="1" dirty="0">
                <a:solidFill>
                  <a:srgbClr val="0070C0"/>
                </a:solidFill>
                <a:effectLst>
                  <a:outerShdw blurRad="50800" dist="38100" dir="2700000" algn="tl" rotWithShape="0">
                    <a:srgbClr val="00B0F0">
                      <a:alpha val="40000"/>
                    </a:srgbClr>
                  </a:outerShdw>
                </a:effectLst>
                <a:latin typeface="HGP創英角ﾎﾟｯﾌﾟ体" panose="040B0A00000000000000" pitchFamily="50" charset="-128"/>
                <a:ea typeface="HGP創英角ﾎﾟｯﾌﾟ体" panose="040B0A00000000000000" pitchFamily="50" charset="-128"/>
              </a:rPr>
              <a:t>特 殊 詐 欺 等 事 件 発 生 通 報</a:t>
            </a:r>
          </a:p>
        </p:txBody>
      </p:sp>
      <p:pic>
        <p:nvPicPr>
          <p:cNvPr id="16" name="図 15" descr="テキスト">
            <a:extLst>
              <a:ext uri="{FF2B5EF4-FFF2-40B4-BE49-F238E27FC236}">
                <a16:creationId xmlns:a16="http://schemas.microsoft.com/office/drawing/2014/main" id="{BFCB50FA-4787-8845-C3EB-E3A069D9670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649048">
            <a:off x="5639804" y="2165344"/>
            <a:ext cx="649622" cy="851963"/>
          </a:xfrm>
          <a:prstGeom prst="rect">
            <a:avLst/>
          </a:prstGeom>
        </p:spPr>
      </p:pic>
      <p:pic>
        <p:nvPicPr>
          <p:cNvPr id="15" name="図 14">
            <a:extLst>
              <a:ext uri="{FF2B5EF4-FFF2-40B4-BE49-F238E27FC236}">
                <a16:creationId xmlns:a16="http://schemas.microsoft.com/office/drawing/2014/main" id="{DD98668B-CB2B-45E7-A4CB-A5CD4F4ED61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56138" y="1478549"/>
            <a:ext cx="1696051" cy="1696051"/>
          </a:xfrm>
          <a:prstGeom prst="rect">
            <a:avLst/>
          </a:prstGeom>
        </p:spPr>
      </p:pic>
    </p:spTree>
    <p:extLst>
      <p:ext uri="{BB962C8B-B14F-4D97-AF65-F5344CB8AC3E}">
        <p14:creationId xmlns:p14="http://schemas.microsoft.com/office/powerpoint/2010/main" val="3152992519"/>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Template>Office Theme</Template>
  <TotalTime>0</TotalTime>
  <Words>303</Words>
  <PresentationFormat>A4 210 x 297 mm</PresentationFormat>
  <Paragraphs>29</Paragraphs>
  <Slides>1</Slides>
  <Notes>1</Notes>
  <HiddenSlides>0</HiddenSlides>
  <MMClips>0</MMClips>
  <ScaleCrop>false</ScaleCrop>
  <HeadingPairs>
    <vt:vector baseType="variant" size="6">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baseType="lpstr" size="9">
      <vt:lpstr>HGP創英角ﾎﾟｯﾌﾟ体</vt:lpstr>
      <vt:lpstr>ＭＳ Ｐゴシック</vt:lpstr>
      <vt:lpstr>ＭＳ ゴシック</vt:lpstr>
      <vt:lpstr>游ゴシック</vt:lpstr>
      <vt:lpstr>Arial</vt:lpstr>
      <vt:lpstr>Calibri</vt:lpstr>
      <vt:lpstr>Calibri Light</vt:lpstr>
      <vt:lpstr>Office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dcterms:created xsi:type="dcterms:W3CDTF">2026-03-02T02:33:47Z</dcterms:created>
  <dcterms:modified xsi:type="dcterms:W3CDTF">2026-03-03T01:30:42Z</dcterms:modified>
</cp:coreProperties>
</file>