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32" r:id="rId1"/>
  </p:sldMasterIdLst>
  <p:notesMasterIdLst>
    <p:notesMasterId r:id="rId3"/>
  </p:notesMasterIdLst>
  <p:sldIdLst>
    <p:sldId id="256" r:id="rId2"/>
  </p:sldIdLst>
  <p:sldSz cx="6858000" cy="9144000" type="screen4x3"/>
  <p:notesSz cx="6735763" cy="9866313"/>
  <p:defaultTextStyle>
    <a:defPPr>
      <a:defRPr lang="ja-JP"/>
    </a:defPPr>
    <a:lvl1pPr marL="0" algn="l" defTabSz="644481" rtl="0" eaLnBrk="1" latinLnBrk="0" hangingPunct="1">
      <a:defRPr kumimoji="1" sz="1269" kern="1200">
        <a:solidFill>
          <a:schemeClr val="tx1"/>
        </a:solidFill>
        <a:latin typeface="+mn-lt"/>
        <a:ea typeface="+mn-ea"/>
        <a:cs typeface="+mn-cs"/>
      </a:defRPr>
    </a:lvl1pPr>
    <a:lvl2pPr marL="322241" algn="l" defTabSz="644481" rtl="0" eaLnBrk="1" latinLnBrk="0" hangingPunct="1">
      <a:defRPr kumimoji="1" sz="1269" kern="1200">
        <a:solidFill>
          <a:schemeClr val="tx1"/>
        </a:solidFill>
        <a:latin typeface="+mn-lt"/>
        <a:ea typeface="+mn-ea"/>
        <a:cs typeface="+mn-cs"/>
      </a:defRPr>
    </a:lvl2pPr>
    <a:lvl3pPr marL="644481" algn="l" defTabSz="644481" rtl="0" eaLnBrk="1" latinLnBrk="0" hangingPunct="1">
      <a:defRPr kumimoji="1" sz="1269" kern="1200">
        <a:solidFill>
          <a:schemeClr val="tx1"/>
        </a:solidFill>
        <a:latin typeface="+mn-lt"/>
        <a:ea typeface="+mn-ea"/>
        <a:cs typeface="+mn-cs"/>
      </a:defRPr>
    </a:lvl3pPr>
    <a:lvl4pPr marL="966721" algn="l" defTabSz="644481" rtl="0" eaLnBrk="1" latinLnBrk="0" hangingPunct="1">
      <a:defRPr kumimoji="1" sz="1269" kern="1200">
        <a:solidFill>
          <a:schemeClr val="tx1"/>
        </a:solidFill>
        <a:latin typeface="+mn-lt"/>
        <a:ea typeface="+mn-ea"/>
        <a:cs typeface="+mn-cs"/>
      </a:defRPr>
    </a:lvl4pPr>
    <a:lvl5pPr marL="1288962" algn="l" defTabSz="644481" rtl="0" eaLnBrk="1" latinLnBrk="0" hangingPunct="1">
      <a:defRPr kumimoji="1" sz="1269" kern="1200">
        <a:solidFill>
          <a:schemeClr val="tx1"/>
        </a:solidFill>
        <a:latin typeface="+mn-lt"/>
        <a:ea typeface="+mn-ea"/>
        <a:cs typeface="+mn-cs"/>
      </a:defRPr>
    </a:lvl5pPr>
    <a:lvl6pPr marL="1611203" algn="l" defTabSz="644481" rtl="0" eaLnBrk="1" latinLnBrk="0" hangingPunct="1">
      <a:defRPr kumimoji="1" sz="1269" kern="1200">
        <a:solidFill>
          <a:schemeClr val="tx1"/>
        </a:solidFill>
        <a:latin typeface="+mn-lt"/>
        <a:ea typeface="+mn-ea"/>
        <a:cs typeface="+mn-cs"/>
      </a:defRPr>
    </a:lvl6pPr>
    <a:lvl7pPr marL="1933444" algn="l" defTabSz="644481" rtl="0" eaLnBrk="1" latinLnBrk="0" hangingPunct="1">
      <a:defRPr kumimoji="1" sz="1269" kern="1200">
        <a:solidFill>
          <a:schemeClr val="tx1"/>
        </a:solidFill>
        <a:latin typeface="+mn-lt"/>
        <a:ea typeface="+mn-ea"/>
        <a:cs typeface="+mn-cs"/>
      </a:defRPr>
    </a:lvl7pPr>
    <a:lvl8pPr marL="2255684" algn="l" defTabSz="644481" rtl="0" eaLnBrk="1" latinLnBrk="0" hangingPunct="1">
      <a:defRPr kumimoji="1" sz="1269" kern="1200">
        <a:solidFill>
          <a:schemeClr val="tx1"/>
        </a:solidFill>
        <a:latin typeface="+mn-lt"/>
        <a:ea typeface="+mn-ea"/>
        <a:cs typeface="+mn-cs"/>
      </a:defRPr>
    </a:lvl8pPr>
    <a:lvl9pPr marL="2577925" algn="l" defTabSz="644481" rtl="0" eaLnBrk="1" latinLnBrk="0" hangingPunct="1">
      <a:defRPr kumimoji="1" sz="126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02D2EE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5087" autoAdjust="0"/>
  </p:normalViewPr>
  <p:slideViewPr>
    <p:cSldViewPr snapToGrid="0" showGuides="1">
      <p:cViewPr varScale="1">
        <p:scale>
          <a:sx n="52" d="100"/>
          <a:sy n="52" d="100"/>
        </p:scale>
        <p:origin x="2274" y="72"/>
      </p:cViewPr>
      <p:guideLst>
        <p:guide orient="horz" pos="2880"/>
        <p:guide pos="216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0F21D6-AB94-4531-B709-FE2E1569EFEE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19313" y="1233488"/>
            <a:ext cx="249713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C109EB-7F5B-42B0-A2DA-7787977744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42175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44481" rtl="0" eaLnBrk="1" latinLnBrk="0" hangingPunct="1">
      <a:defRPr kumimoji="1" sz="846" kern="1200">
        <a:solidFill>
          <a:schemeClr val="tx1"/>
        </a:solidFill>
        <a:latin typeface="+mn-lt"/>
        <a:ea typeface="+mn-ea"/>
        <a:cs typeface="+mn-cs"/>
      </a:defRPr>
    </a:lvl1pPr>
    <a:lvl2pPr marL="322241" algn="l" defTabSz="644481" rtl="0" eaLnBrk="1" latinLnBrk="0" hangingPunct="1">
      <a:defRPr kumimoji="1" sz="846" kern="1200">
        <a:solidFill>
          <a:schemeClr val="tx1"/>
        </a:solidFill>
        <a:latin typeface="+mn-lt"/>
        <a:ea typeface="+mn-ea"/>
        <a:cs typeface="+mn-cs"/>
      </a:defRPr>
    </a:lvl2pPr>
    <a:lvl3pPr marL="644481" algn="l" defTabSz="644481" rtl="0" eaLnBrk="1" latinLnBrk="0" hangingPunct="1">
      <a:defRPr kumimoji="1" sz="846" kern="1200">
        <a:solidFill>
          <a:schemeClr val="tx1"/>
        </a:solidFill>
        <a:latin typeface="+mn-lt"/>
        <a:ea typeface="+mn-ea"/>
        <a:cs typeface="+mn-cs"/>
      </a:defRPr>
    </a:lvl3pPr>
    <a:lvl4pPr marL="966721" algn="l" defTabSz="644481" rtl="0" eaLnBrk="1" latinLnBrk="0" hangingPunct="1">
      <a:defRPr kumimoji="1" sz="846" kern="1200">
        <a:solidFill>
          <a:schemeClr val="tx1"/>
        </a:solidFill>
        <a:latin typeface="+mn-lt"/>
        <a:ea typeface="+mn-ea"/>
        <a:cs typeface="+mn-cs"/>
      </a:defRPr>
    </a:lvl4pPr>
    <a:lvl5pPr marL="1288962" algn="l" defTabSz="644481" rtl="0" eaLnBrk="1" latinLnBrk="0" hangingPunct="1">
      <a:defRPr kumimoji="1" sz="846" kern="1200">
        <a:solidFill>
          <a:schemeClr val="tx1"/>
        </a:solidFill>
        <a:latin typeface="+mn-lt"/>
        <a:ea typeface="+mn-ea"/>
        <a:cs typeface="+mn-cs"/>
      </a:defRPr>
    </a:lvl5pPr>
    <a:lvl6pPr marL="1611203" algn="l" defTabSz="644481" rtl="0" eaLnBrk="1" latinLnBrk="0" hangingPunct="1">
      <a:defRPr kumimoji="1" sz="846" kern="1200">
        <a:solidFill>
          <a:schemeClr val="tx1"/>
        </a:solidFill>
        <a:latin typeface="+mn-lt"/>
        <a:ea typeface="+mn-ea"/>
        <a:cs typeface="+mn-cs"/>
      </a:defRPr>
    </a:lvl6pPr>
    <a:lvl7pPr marL="1933444" algn="l" defTabSz="644481" rtl="0" eaLnBrk="1" latinLnBrk="0" hangingPunct="1">
      <a:defRPr kumimoji="1" sz="846" kern="1200">
        <a:solidFill>
          <a:schemeClr val="tx1"/>
        </a:solidFill>
        <a:latin typeface="+mn-lt"/>
        <a:ea typeface="+mn-ea"/>
        <a:cs typeface="+mn-cs"/>
      </a:defRPr>
    </a:lvl7pPr>
    <a:lvl8pPr marL="2255684" algn="l" defTabSz="644481" rtl="0" eaLnBrk="1" latinLnBrk="0" hangingPunct="1">
      <a:defRPr kumimoji="1" sz="846" kern="1200">
        <a:solidFill>
          <a:schemeClr val="tx1"/>
        </a:solidFill>
        <a:latin typeface="+mn-lt"/>
        <a:ea typeface="+mn-ea"/>
        <a:cs typeface="+mn-cs"/>
      </a:defRPr>
    </a:lvl8pPr>
    <a:lvl9pPr marL="2577925" algn="l" defTabSz="644481" rtl="0" eaLnBrk="1" latinLnBrk="0" hangingPunct="1">
      <a:defRPr kumimoji="1" sz="84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7BBC-D41B-4B84-8DB5-8893193DC73B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B5D67-6B7D-4F2F-B2DC-4433B48AB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1225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7BBC-D41B-4B84-8DB5-8893193DC73B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B5D67-6B7D-4F2F-B2DC-4433B48AB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97811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7BBC-D41B-4B84-8DB5-8893193DC73B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B5D67-6B7D-4F2F-B2DC-4433B48AB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0557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7BBC-D41B-4B84-8DB5-8893193DC73B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B5D67-6B7D-4F2F-B2DC-4433B48AB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12320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7BBC-D41B-4B84-8DB5-8893193DC73B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B5D67-6B7D-4F2F-B2DC-4433B48AB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0578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7BBC-D41B-4B84-8DB5-8893193DC73B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B5D67-6B7D-4F2F-B2DC-4433B48AB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2369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7BBC-D41B-4B84-8DB5-8893193DC73B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B5D67-6B7D-4F2F-B2DC-4433B48AB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5242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7BBC-D41B-4B84-8DB5-8893193DC73B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B5D67-6B7D-4F2F-B2DC-4433B48AB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1806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7BBC-D41B-4B84-8DB5-8893193DC73B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B5D67-6B7D-4F2F-B2DC-4433B48AB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871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7BBC-D41B-4B84-8DB5-8893193DC73B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B5D67-6B7D-4F2F-B2DC-4433B48AB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37862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7BBC-D41B-4B84-8DB5-8893193DC73B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B5D67-6B7D-4F2F-B2DC-4433B48AB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8262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707BBC-D41B-4B84-8DB5-8893193DC73B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8B5D67-6B7D-4F2F-B2DC-4433B48AB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8349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1"/>
          <p:cNvSpPr txBox="1"/>
          <p:nvPr/>
        </p:nvSpPr>
        <p:spPr>
          <a:xfrm>
            <a:off x="38099" y="101564"/>
            <a:ext cx="6772276" cy="438436"/>
          </a:xfrm>
          <a:prstGeom prst="rect">
            <a:avLst/>
          </a:prstGeom>
          <a:solidFill>
            <a:srgbClr val="FFCCFF"/>
          </a:solidFill>
          <a:ln w="38100" cmpd="sng">
            <a:solidFill>
              <a:srgbClr val="FF0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lIns="72000" tIns="72000" rIns="72000" bIns="72000" rtlCol="0" anchor="ctr" anchorCtr="1">
            <a:scene3d>
              <a:camera prst="orthographicFront"/>
              <a:lightRig rig="threePt" dir="t"/>
            </a:scene3d>
            <a:sp3d extrusionH="254000" contourW="12700">
              <a:bevelT w="254000" h="254000"/>
            </a:sp3d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2800" b="1" dirty="0">
                <a:solidFill>
                  <a:srgbClr val="0070C0"/>
                </a:solidFill>
                <a:effectLst>
                  <a:outerShdw blurRad="50800" dist="38100" dir="2700000" algn="tl" rotWithShape="0">
                    <a:srgbClr val="00B0F0">
                      <a:alpha val="40000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特 殊 詐 欺 等 事 件 発 生 通 報</a:t>
            </a:r>
          </a:p>
        </p:txBody>
      </p:sp>
      <p:sp>
        <p:nvSpPr>
          <p:cNvPr id="6" name="正方形/長方形 5"/>
          <p:cNvSpPr/>
          <p:nvPr/>
        </p:nvSpPr>
        <p:spPr>
          <a:xfrm>
            <a:off x="2584544" y="549032"/>
            <a:ext cx="427345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200" b="0" i="0" u="none" strike="noStrike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（令和８年中 県内居住者 </a:t>
            </a:r>
            <a:r>
              <a:rPr lang="en-US" altLang="ja-JP" sz="1200" b="0" i="0" u="none" strike="noStrike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1,000</a:t>
            </a:r>
            <a:r>
              <a:rPr lang="ja-JP" altLang="en-US" sz="1200" b="0" i="0" u="none" strike="noStrike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万円以上の被害　２件目）</a:t>
            </a:r>
            <a:r>
              <a:rPr lang="ja-JP" altLang="en-US" sz="1200" dirty="0"/>
              <a:t> 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38100" y="816999"/>
            <a:ext cx="6772275" cy="7868819"/>
          </a:xfrm>
          <a:prstGeom prst="rect">
            <a:avLst/>
          </a:prstGeom>
          <a:noFill/>
          <a:ln w="31750" cap="flat" cmpd="dbl" algn="ctr">
            <a:solidFill>
              <a:srgbClr val="5B9BD5"/>
            </a:solidFill>
            <a:prstDash val="solid"/>
            <a:miter lim="800000"/>
          </a:ln>
          <a:effectLst/>
        </p:spPr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1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8" name="テキスト ボックス 2"/>
          <p:cNvSpPr txBox="1"/>
          <p:nvPr/>
        </p:nvSpPr>
        <p:spPr>
          <a:xfrm>
            <a:off x="141698" y="844095"/>
            <a:ext cx="6565078" cy="5343464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lIns="36000" tIns="72000" rIns="36000" bIns="36000" rtlCol="0" anchor="t" anchorCtr="0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ja-JP" altLang="en-US" sz="2600" b="1" dirty="0">
                <a:solidFill>
                  <a:srgbClr val="00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ロマンス投資詐欺で約</a:t>
            </a:r>
            <a:r>
              <a:rPr lang="en-US" altLang="ja-JP" sz="2600" b="1" dirty="0">
                <a:solidFill>
                  <a:srgbClr val="00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4,220</a:t>
            </a:r>
            <a:r>
              <a:rPr lang="ja-JP" altLang="en-US" sz="2600" b="1" dirty="0">
                <a:solidFill>
                  <a:srgbClr val="00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万被害発生！</a:t>
            </a:r>
            <a:endParaRPr lang="en-US" altLang="ja-JP" sz="2600" b="1" dirty="0">
              <a:solidFill>
                <a:srgbClr val="00000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>
              <a:lnSpc>
                <a:spcPts val="2500"/>
              </a:lnSpc>
            </a:pPr>
            <a:r>
              <a:rPr lang="en-US" altLang="ja-JP" sz="1500" b="1" dirty="0">
                <a:solidFill>
                  <a:srgbClr val="000000"/>
                </a:solidFill>
                <a:latin typeface="+mn-ea"/>
              </a:rPr>
              <a:t>【</a:t>
            </a:r>
            <a:r>
              <a:rPr lang="ja-JP" altLang="en-US" sz="1500" b="1" dirty="0">
                <a:solidFill>
                  <a:srgbClr val="000000"/>
                </a:solidFill>
                <a:latin typeface="+mn-ea"/>
              </a:rPr>
              <a:t>被害者</a:t>
            </a:r>
            <a:r>
              <a:rPr lang="en-US" altLang="ja-JP" sz="1500" b="1" dirty="0">
                <a:solidFill>
                  <a:srgbClr val="000000"/>
                </a:solidFill>
                <a:latin typeface="+mn-ea"/>
              </a:rPr>
              <a:t>】</a:t>
            </a:r>
          </a:p>
          <a:p>
            <a:pPr>
              <a:lnSpc>
                <a:spcPts val="2500"/>
              </a:lnSpc>
            </a:pPr>
            <a:r>
              <a:rPr kumimoji="1" lang="ja-JP" altLang="en-US" sz="1500" dirty="0">
                <a:latin typeface="+mn-ea"/>
              </a:rPr>
              <a:t>　山形市居住の</a:t>
            </a:r>
            <a:r>
              <a:rPr kumimoji="1" lang="en-US" altLang="ja-JP" sz="1500" dirty="0">
                <a:latin typeface="+mn-ea"/>
              </a:rPr>
              <a:t>60</a:t>
            </a:r>
            <a:r>
              <a:rPr kumimoji="1" lang="ja-JP" altLang="en-US" sz="1500" dirty="0">
                <a:latin typeface="+mn-ea"/>
              </a:rPr>
              <a:t>歳代　男性</a:t>
            </a:r>
            <a:endParaRPr kumimoji="1" lang="en-US" altLang="ja-JP" sz="1500" dirty="0">
              <a:latin typeface="+mn-ea"/>
            </a:endParaRPr>
          </a:p>
          <a:p>
            <a:pPr>
              <a:lnSpc>
                <a:spcPts val="2500"/>
              </a:lnSpc>
            </a:pPr>
            <a:r>
              <a:rPr lang="en-US" altLang="ja-JP" sz="1500" b="1" dirty="0">
                <a:solidFill>
                  <a:srgbClr val="000000"/>
                </a:solidFill>
                <a:latin typeface="+mn-ea"/>
              </a:rPr>
              <a:t>【</a:t>
            </a:r>
            <a:r>
              <a:rPr lang="ja-JP" altLang="en-US" sz="1500" b="1" dirty="0">
                <a:solidFill>
                  <a:srgbClr val="000000"/>
                </a:solidFill>
                <a:latin typeface="+mn-ea"/>
              </a:rPr>
              <a:t>被害額</a:t>
            </a:r>
            <a:r>
              <a:rPr lang="en-US" altLang="ja-JP" sz="1500" b="1" dirty="0">
                <a:solidFill>
                  <a:srgbClr val="000000"/>
                </a:solidFill>
                <a:latin typeface="+mn-ea"/>
              </a:rPr>
              <a:t>】</a:t>
            </a:r>
          </a:p>
          <a:p>
            <a:pPr>
              <a:lnSpc>
                <a:spcPts val="2500"/>
              </a:lnSpc>
            </a:pPr>
            <a:r>
              <a:rPr kumimoji="1" lang="ja-JP" altLang="en-US" sz="1500" b="1" dirty="0">
                <a:solidFill>
                  <a:srgbClr val="000000"/>
                </a:solidFill>
                <a:latin typeface="+mn-ea"/>
              </a:rPr>
              <a:t>　</a:t>
            </a:r>
            <a:r>
              <a:rPr kumimoji="1" lang="ja-JP" altLang="en-US" sz="1500" dirty="0">
                <a:latin typeface="+mn-ea"/>
              </a:rPr>
              <a:t>現金合計約</a:t>
            </a:r>
            <a:r>
              <a:rPr kumimoji="1" lang="en-US" altLang="ja-JP" sz="1500" dirty="0">
                <a:latin typeface="+mn-ea"/>
              </a:rPr>
              <a:t>4,220</a:t>
            </a:r>
            <a:r>
              <a:rPr kumimoji="1" lang="ja-JP" altLang="en-US" sz="1500" dirty="0">
                <a:latin typeface="+mn-ea"/>
              </a:rPr>
              <a:t>万円</a:t>
            </a:r>
            <a:endParaRPr kumimoji="1" lang="en-US" altLang="ja-JP" sz="1500" dirty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1500" b="1" dirty="0">
                <a:latin typeface="+mn-ea"/>
              </a:rPr>
              <a:t>【</a:t>
            </a:r>
            <a:r>
              <a:rPr kumimoji="1" lang="ja-JP" altLang="en-US" sz="1500" b="1" dirty="0">
                <a:latin typeface="+mn-ea"/>
              </a:rPr>
              <a:t>被害概要</a:t>
            </a:r>
            <a:r>
              <a:rPr kumimoji="1" lang="en-US" altLang="ja-JP" sz="1500" b="1" dirty="0">
                <a:latin typeface="+mn-ea"/>
              </a:rPr>
              <a:t>】</a:t>
            </a:r>
          </a:p>
          <a:p>
            <a:pPr algn="just"/>
            <a:r>
              <a:rPr kumimoji="1" lang="ja-JP" altLang="en-US" sz="1500" dirty="0">
                <a:latin typeface="+mn-ea"/>
              </a:rPr>
              <a:t>　</a:t>
            </a:r>
            <a:r>
              <a:rPr lang="ja-JP" altLang="en-US" sz="1500" b="0" i="0" u="none" strike="noStrike" baseline="0" dirty="0">
                <a:solidFill>
                  <a:srgbClr val="000000"/>
                </a:solidFill>
                <a:latin typeface="+mn-ea"/>
              </a:rPr>
              <a:t>令和７年</a:t>
            </a:r>
            <a:r>
              <a:rPr lang="en-US" altLang="ja-JP" sz="1500" b="0" i="0" u="none" strike="noStrike" baseline="0" dirty="0">
                <a:solidFill>
                  <a:srgbClr val="000000"/>
                </a:solidFill>
                <a:latin typeface="+mn-ea"/>
              </a:rPr>
              <a:t>10</a:t>
            </a:r>
            <a:r>
              <a:rPr lang="ja-JP" altLang="en-US" sz="1500" b="0" i="0" u="none" strike="noStrike" baseline="0" dirty="0">
                <a:solidFill>
                  <a:srgbClr val="000000"/>
                </a:solidFill>
                <a:latin typeface="+mn-ea"/>
              </a:rPr>
              <a:t>月下旬、</a:t>
            </a:r>
            <a:r>
              <a:rPr lang="en-US" altLang="ja-JP" sz="1500" b="0" i="0" u="none" strike="noStrike" baseline="0" dirty="0">
                <a:solidFill>
                  <a:srgbClr val="000000"/>
                </a:solidFill>
                <a:latin typeface="+mn-ea"/>
              </a:rPr>
              <a:t>Facebook</a:t>
            </a:r>
            <a:r>
              <a:rPr lang="ja-JP" altLang="en-US" sz="1500" b="0" i="0" u="none" strike="noStrike" baseline="0" dirty="0">
                <a:solidFill>
                  <a:srgbClr val="000000"/>
                </a:solidFill>
                <a:latin typeface="+mn-ea"/>
              </a:rPr>
              <a:t>を通じて「○○由亜」という女性名のアカウントと知り合い、</a:t>
            </a:r>
            <a:r>
              <a:rPr lang="en-US" altLang="ja-JP" sz="1500" b="0" i="0" u="none" strike="noStrike" baseline="0" dirty="0">
                <a:solidFill>
                  <a:srgbClr val="000000"/>
                </a:solidFill>
                <a:latin typeface="+mn-ea"/>
              </a:rPr>
              <a:t>LINE</a:t>
            </a:r>
            <a:r>
              <a:rPr lang="ja-JP" altLang="en-US" sz="1500" b="0" i="0" u="none" strike="noStrike" baseline="0" dirty="0">
                <a:solidFill>
                  <a:srgbClr val="000000"/>
                </a:solidFill>
                <a:latin typeface="+mn-ea"/>
              </a:rPr>
              <a:t>や</a:t>
            </a:r>
            <a:r>
              <a:rPr lang="en-US" altLang="ja-JP" sz="1500" b="0" i="0" u="none" strike="noStrike" baseline="0" dirty="0">
                <a:solidFill>
                  <a:srgbClr val="000000"/>
                </a:solidFill>
                <a:latin typeface="+mn-ea"/>
              </a:rPr>
              <a:t>Telegram</a:t>
            </a:r>
            <a:r>
              <a:rPr lang="ja-JP" altLang="en-US" sz="1500" b="0" i="0" u="none" strike="noStrike" baseline="0" dirty="0">
                <a:solidFill>
                  <a:srgbClr val="000000"/>
                </a:solidFill>
                <a:latin typeface="+mn-ea"/>
              </a:rPr>
              <a:t>でやり取りをするうちに好意を抱くようになりました。</a:t>
            </a:r>
          </a:p>
          <a:p>
            <a:pPr algn="just"/>
            <a:r>
              <a:rPr lang="ja-JP" altLang="en-US" sz="1500" b="0" i="0" u="none" strike="noStrike" baseline="0" dirty="0">
                <a:solidFill>
                  <a:srgbClr val="000000"/>
                </a:solidFill>
                <a:latin typeface="+mn-ea"/>
              </a:rPr>
              <a:t>　すると、由亜から「音楽を聴くだけで報酬がもらえる副業」を紹介され、副業を続けていたところ、</a:t>
            </a:r>
            <a:endParaRPr lang="en-US" altLang="ja-JP" sz="1500" b="0" i="0" u="none" strike="noStrike" baseline="0" dirty="0">
              <a:solidFill>
                <a:srgbClr val="000000"/>
              </a:solidFill>
              <a:latin typeface="+mn-ea"/>
            </a:endParaRPr>
          </a:p>
          <a:p>
            <a:pPr algn="just"/>
            <a:r>
              <a:rPr lang="ja-JP" altLang="en-US" sz="1500" b="0" i="0" u="none" strike="noStrike" baseline="0" dirty="0">
                <a:solidFill>
                  <a:srgbClr val="000000"/>
                </a:solidFill>
                <a:latin typeface="+mn-ea"/>
              </a:rPr>
              <a:t>　　　</a:t>
            </a:r>
            <a:r>
              <a:rPr lang="ja-JP" altLang="en-US" sz="1500" b="1" i="0" u="wavyHeavy" strike="noStrike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+mn-ea"/>
              </a:rPr>
              <a:t>指定された口座に現金を振り込むとお金が増える</a:t>
            </a:r>
            <a:r>
              <a:rPr lang="en-US" altLang="ja-JP" sz="1500" b="1" i="0" u="wavyHeavy" strike="noStrike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+mn-ea"/>
              </a:rPr>
              <a:t>『</a:t>
            </a:r>
            <a:r>
              <a:rPr lang="ja-JP" altLang="en-US" sz="1500" b="1" i="0" u="wavyHeavy" strike="noStrike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+mn-ea"/>
              </a:rPr>
              <a:t>高収入タスク</a:t>
            </a:r>
            <a:r>
              <a:rPr lang="en-US" altLang="ja-JP" sz="1500" b="1" i="0" u="wavyHeavy" strike="noStrike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+mn-ea"/>
              </a:rPr>
              <a:t>』</a:t>
            </a:r>
          </a:p>
          <a:p>
            <a:pPr algn="just"/>
            <a:r>
              <a:rPr lang="ja-JP" altLang="en-US" sz="1500" b="0" i="0" u="none" strike="noStrike" baseline="0" dirty="0">
                <a:solidFill>
                  <a:srgbClr val="000000"/>
                </a:solidFill>
                <a:latin typeface="+mn-ea"/>
              </a:rPr>
              <a:t>という投資のようなものを紹介されました。</a:t>
            </a:r>
          </a:p>
          <a:p>
            <a:pPr algn="just"/>
            <a:r>
              <a:rPr lang="ja-JP" altLang="en-US" sz="1500" b="0" i="0" u="none" strike="noStrike" baseline="0" dirty="0">
                <a:solidFill>
                  <a:srgbClr val="000000"/>
                </a:solidFill>
                <a:latin typeface="+mn-ea"/>
              </a:rPr>
              <a:t>　指定された口座に投資名目で現金を振り込むと、</a:t>
            </a:r>
            <a:r>
              <a:rPr lang="ja-JP" altLang="en-US" sz="1500" b="1" i="0" u="wavyHeavy" strike="noStrike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+mn-ea"/>
              </a:rPr>
              <a:t>送金操作ミスによる損害として保証金も要求</a:t>
            </a:r>
            <a:r>
              <a:rPr lang="ja-JP" altLang="en-US" sz="1500" b="0" i="0" u="none" strike="noStrike" baseline="0" dirty="0">
                <a:solidFill>
                  <a:srgbClr val="000000"/>
                </a:solidFill>
                <a:latin typeface="+mn-ea"/>
              </a:rPr>
              <a:t>され、投資資金や保証金名目で合計</a:t>
            </a:r>
            <a:r>
              <a:rPr lang="en-US" altLang="ja-JP" sz="1500" b="0" i="0" u="none" strike="noStrike" baseline="0" dirty="0">
                <a:solidFill>
                  <a:srgbClr val="000000"/>
                </a:solidFill>
                <a:latin typeface="+mn-ea"/>
              </a:rPr>
              <a:t>28</a:t>
            </a:r>
            <a:r>
              <a:rPr lang="ja-JP" altLang="en-US" sz="1500" b="0" i="0" u="none" strike="noStrike" baseline="0" dirty="0">
                <a:solidFill>
                  <a:srgbClr val="000000"/>
                </a:solidFill>
                <a:latin typeface="+mn-ea"/>
              </a:rPr>
              <a:t>回、現金合計約</a:t>
            </a:r>
            <a:r>
              <a:rPr lang="en-US" altLang="ja-JP" sz="1500" b="0" i="0" u="none" strike="noStrike" baseline="0" dirty="0">
                <a:solidFill>
                  <a:srgbClr val="000000"/>
                </a:solidFill>
                <a:latin typeface="+mn-ea"/>
              </a:rPr>
              <a:t>4,220</a:t>
            </a:r>
            <a:r>
              <a:rPr lang="ja-JP" altLang="en-US" sz="1500" b="0" i="0" u="none" strike="noStrike" baseline="0" dirty="0">
                <a:solidFill>
                  <a:srgbClr val="000000"/>
                </a:solidFill>
                <a:latin typeface="+mn-ea"/>
              </a:rPr>
              <a:t>万円を振り込んで被害にあいました。</a:t>
            </a:r>
            <a:endParaRPr kumimoji="1" lang="en-US" altLang="ja-JP" sz="1500" dirty="0">
              <a:latin typeface="+mn-ea"/>
            </a:endParaRPr>
          </a:p>
        </p:txBody>
      </p:sp>
      <p:sp>
        <p:nvSpPr>
          <p:cNvPr id="9" name="テキスト ボックス 3"/>
          <p:cNvSpPr txBox="1"/>
          <p:nvPr/>
        </p:nvSpPr>
        <p:spPr>
          <a:xfrm>
            <a:off x="141698" y="5567423"/>
            <a:ext cx="6565078" cy="3036577"/>
          </a:xfrm>
          <a:prstGeom prst="rect">
            <a:avLst/>
          </a:prstGeom>
          <a:gradFill>
            <a:gsLst>
              <a:gs pos="0">
                <a:srgbClr val="FFC000">
                  <a:lumMod val="5000"/>
                  <a:lumOff val="95000"/>
                </a:srgbClr>
              </a:gs>
              <a:gs pos="74000">
                <a:srgbClr val="FFC000">
                  <a:lumMod val="45000"/>
                  <a:lumOff val="55000"/>
                </a:srgbClr>
              </a:gs>
              <a:gs pos="83000">
                <a:srgbClr val="FFC000">
                  <a:lumMod val="45000"/>
                  <a:lumOff val="55000"/>
                </a:srgbClr>
              </a:gs>
              <a:gs pos="100000">
                <a:srgbClr val="FFC000">
                  <a:lumMod val="30000"/>
                  <a:lumOff val="70000"/>
                </a:srgbClr>
              </a:gs>
            </a:gsLst>
            <a:lin ang="5400000" scaled="1"/>
          </a:gradFill>
          <a:ln w="9525" cmpd="sng">
            <a:solidFill>
              <a:sysClr val="window" lastClr="FFFFFF">
                <a:shade val="50000"/>
              </a:sys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txBody>
          <a:bodyPr wrap="square" lIns="36000" tIns="72000" rIns="36000" bIns="72000" rtlCol="0" anchor="ctr" anchorCtr="0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</a:rPr>
              <a:t>【</a:t>
            </a:r>
            <a:r>
              <a:rPr kumimoji="1" lang="ja-JP" altLang="en-US" sz="24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</a:rPr>
              <a:t>だまされないためのチェックポイント</a:t>
            </a:r>
            <a:r>
              <a:rPr lang="en-US" altLang="ja-JP" sz="2400" b="1" kern="0" dirty="0">
                <a:solidFill>
                  <a:schemeClr val="tx1"/>
                </a:solidFill>
                <a:latin typeface="+mn-ea"/>
              </a:rPr>
              <a:t>】</a:t>
            </a:r>
          </a:p>
          <a:p>
            <a:pPr marL="0" marR="0" lvl="0" indent="0" algn="ctr" defTabSz="914400" eaLnBrk="1" fontAlgn="auto" latinLnBrk="0" hangingPunct="1">
              <a:lnSpc>
                <a:spcPts val="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24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ea"/>
            </a:endParaRPr>
          </a:p>
          <a:p>
            <a:pPr rtl="0" eaLnBrk="1" latinLnBrk="0" hangingPunct="1"/>
            <a:r>
              <a:rPr kumimoji="1" lang="ja-JP" altLang="en-US" sz="1800" b="1" dirty="0">
                <a:solidFill>
                  <a:schemeClr val="dk1"/>
                </a:solidFill>
                <a:effectLst/>
                <a:latin typeface="+mn-ea"/>
              </a:rPr>
              <a:t>✅</a:t>
            </a:r>
            <a:r>
              <a:rPr kumimoji="1" lang="en-US" altLang="ja-JP" sz="1800" b="1" dirty="0">
                <a:solidFill>
                  <a:schemeClr val="dk1"/>
                </a:solidFill>
                <a:effectLst/>
                <a:latin typeface="+mn-ea"/>
              </a:rPr>
              <a:t>SNS</a:t>
            </a:r>
            <a:r>
              <a:rPr kumimoji="1" lang="ja-JP" altLang="en-US" sz="1800" b="1" dirty="0">
                <a:solidFill>
                  <a:schemeClr val="dk1"/>
                </a:solidFill>
                <a:effectLst/>
                <a:latin typeface="+mn-ea"/>
              </a:rPr>
              <a:t>やマッチングアプリで知り合った後、実際に会う前に</a:t>
            </a:r>
            <a:endParaRPr lang="en-US" altLang="ja-JP" sz="1800" b="1" dirty="0">
              <a:latin typeface="+mn-ea"/>
            </a:endParaRPr>
          </a:p>
          <a:p>
            <a:pPr rtl="0" eaLnBrk="1" latinLnBrk="0" hangingPunct="1"/>
            <a:r>
              <a:rPr kumimoji="1" lang="ja-JP" altLang="en-US" sz="1800" b="1" dirty="0">
                <a:solidFill>
                  <a:schemeClr val="dk1"/>
                </a:solidFill>
                <a:effectLst/>
                <a:latin typeface="+mn-ea"/>
              </a:rPr>
              <a:t>　すぐに</a:t>
            </a:r>
            <a:r>
              <a:rPr kumimoji="1" lang="en-US" altLang="ja-JP" sz="1800" b="1" dirty="0">
                <a:solidFill>
                  <a:schemeClr val="dk1"/>
                </a:solidFill>
                <a:effectLst/>
                <a:latin typeface="+mn-ea"/>
              </a:rPr>
              <a:t>LINE</a:t>
            </a:r>
            <a:r>
              <a:rPr kumimoji="1" lang="ja-JP" altLang="en-US" sz="1800" b="1" dirty="0">
                <a:solidFill>
                  <a:schemeClr val="dk1"/>
                </a:solidFill>
                <a:effectLst/>
                <a:latin typeface="+mn-ea"/>
              </a:rPr>
              <a:t>等の連絡先交換を持ち掛けられていませんか？</a:t>
            </a:r>
            <a:endParaRPr kumimoji="1" lang="en-US" altLang="ja-JP" sz="1800" b="1" dirty="0">
              <a:solidFill>
                <a:schemeClr val="dk1"/>
              </a:solidFill>
              <a:effectLst/>
              <a:latin typeface="+mn-ea"/>
            </a:endParaRPr>
          </a:p>
          <a:p>
            <a:pPr rtl="0" eaLnBrk="1" latinLnBrk="0" hangingPunct="1">
              <a:lnSpc>
                <a:spcPts val="500"/>
              </a:lnSpc>
            </a:pPr>
            <a:endParaRPr kumimoji="1" lang="en-US" altLang="ja-JP" sz="1800" b="1" dirty="0">
              <a:solidFill>
                <a:schemeClr val="dk1"/>
              </a:solidFill>
              <a:effectLst/>
              <a:latin typeface="+mn-ea"/>
            </a:endParaRPr>
          </a:p>
          <a:p>
            <a:pPr rtl="0" eaLnBrk="1" latinLnBrk="0" hangingPunct="1"/>
            <a:r>
              <a:rPr kumimoji="1" lang="ja-JP" altLang="en-US" sz="1800" b="1" dirty="0">
                <a:solidFill>
                  <a:schemeClr val="dk1"/>
                </a:solidFill>
                <a:effectLst/>
                <a:latin typeface="+mn-ea"/>
              </a:rPr>
              <a:t>✅親密に</a:t>
            </a:r>
            <a:r>
              <a:rPr kumimoji="1" lang="en-US" altLang="ja-JP" sz="1800" b="1" dirty="0">
                <a:solidFill>
                  <a:schemeClr val="dk1"/>
                </a:solidFill>
                <a:effectLst/>
                <a:latin typeface="+mn-ea"/>
              </a:rPr>
              <a:t>LINE</a:t>
            </a:r>
            <a:r>
              <a:rPr kumimoji="1" lang="ja-JP" altLang="en-US" sz="1800" b="1" dirty="0">
                <a:solidFill>
                  <a:schemeClr val="dk1"/>
                </a:solidFill>
                <a:effectLst/>
                <a:latin typeface="+mn-ea"/>
              </a:rPr>
              <a:t>等で連絡は取り合うが、実際に会うことに対し</a:t>
            </a:r>
            <a:endParaRPr kumimoji="1" lang="en-US" altLang="ja-JP" sz="1800" b="1" dirty="0">
              <a:solidFill>
                <a:schemeClr val="dk1"/>
              </a:solidFill>
              <a:effectLst/>
              <a:latin typeface="+mn-ea"/>
            </a:endParaRPr>
          </a:p>
          <a:p>
            <a:pPr rtl="0" eaLnBrk="1" latinLnBrk="0" hangingPunct="1"/>
            <a:r>
              <a:rPr lang="ja-JP" altLang="en-US" sz="1800" b="1" dirty="0">
                <a:latin typeface="+mn-ea"/>
              </a:rPr>
              <a:t>　</a:t>
            </a:r>
            <a:r>
              <a:rPr kumimoji="1" lang="ja-JP" altLang="en-US" sz="1800" b="1" dirty="0">
                <a:solidFill>
                  <a:schemeClr val="dk1"/>
                </a:solidFill>
                <a:effectLst/>
                <a:latin typeface="+mn-ea"/>
              </a:rPr>
              <a:t>ては何かと理由をつけて避けられていませんか？</a:t>
            </a:r>
            <a:endParaRPr kumimoji="1" lang="en-US" altLang="ja-JP" sz="1800" b="1" dirty="0">
              <a:solidFill>
                <a:schemeClr val="dk1"/>
              </a:solidFill>
              <a:effectLst/>
              <a:latin typeface="+mn-ea"/>
            </a:endParaRPr>
          </a:p>
          <a:p>
            <a:pPr rtl="0" eaLnBrk="1" latinLnBrk="0" hangingPunct="1">
              <a:lnSpc>
                <a:spcPts val="500"/>
              </a:lnSpc>
            </a:pPr>
            <a:endParaRPr kumimoji="1" lang="en-US" altLang="ja-JP" sz="1800" b="1" dirty="0">
              <a:solidFill>
                <a:schemeClr val="dk1"/>
              </a:solidFill>
              <a:effectLst/>
              <a:latin typeface="+mn-ea"/>
            </a:endParaRPr>
          </a:p>
          <a:p>
            <a:pPr rtl="0" eaLnBrk="1" latinLnBrk="0" hangingPunct="1"/>
            <a:r>
              <a:rPr lang="ja-JP" altLang="en-US" sz="1800" b="1" dirty="0">
                <a:effectLst/>
                <a:latin typeface="+mn-ea"/>
              </a:rPr>
              <a:t>✅一度も</a:t>
            </a:r>
            <a:r>
              <a:rPr lang="ja-JP" altLang="en-US" sz="1800" b="1" dirty="0">
                <a:latin typeface="+mn-ea"/>
              </a:rPr>
              <a:t>会った</a:t>
            </a:r>
            <a:r>
              <a:rPr lang="ja-JP" altLang="en-US" sz="1800" b="1" dirty="0">
                <a:effectLst/>
                <a:latin typeface="+mn-ea"/>
              </a:rPr>
              <a:t>ことがない相手から、投資を勧められていま</a:t>
            </a:r>
            <a:endParaRPr lang="en-US" altLang="ja-JP" sz="1800" b="1" dirty="0">
              <a:effectLst/>
              <a:latin typeface="+mn-ea"/>
            </a:endParaRPr>
          </a:p>
          <a:p>
            <a:pPr rtl="0" eaLnBrk="1" latinLnBrk="0" hangingPunct="1"/>
            <a:r>
              <a:rPr lang="ja-JP" altLang="en-US" sz="1800" b="1" dirty="0">
                <a:latin typeface="+mn-ea"/>
              </a:rPr>
              <a:t>　</a:t>
            </a:r>
            <a:r>
              <a:rPr lang="ja-JP" altLang="en-US" sz="1800" b="1" dirty="0">
                <a:effectLst/>
                <a:latin typeface="+mn-ea"/>
              </a:rPr>
              <a:t>せんか？</a:t>
            </a:r>
            <a:endParaRPr lang="en-US" altLang="ja-JP" sz="1800" b="1" dirty="0">
              <a:effectLst/>
              <a:latin typeface="+mn-ea"/>
            </a:endParaRPr>
          </a:p>
          <a:p>
            <a:pPr rtl="0" eaLnBrk="1" latinLnBrk="0" hangingPunct="1">
              <a:lnSpc>
                <a:spcPts val="500"/>
              </a:lnSpc>
            </a:pPr>
            <a:endParaRPr lang="en-US" altLang="ja-JP" sz="1800" b="1" dirty="0">
              <a:effectLst/>
              <a:latin typeface="+mn-ea"/>
            </a:endParaRPr>
          </a:p>
          <a:p>
            <a:pPr rtl="0" eaLnBrk="1" latinLnBrk="0" hangingPunct="1"/>
            <a:r>
              <a:rPr lang="ja-JP" altLang="en-US" sz="1800" b="1" dirty="0">
                <a:solidFill>
                  <a:srgbClr val="FF0000"/>
                </a:solidFill>
                <a:effectLst/>
                <a:latin typeface="+mn-ea"/>
              </a:rPr>
              <a:t>　</a:t>
            </a:r>
            <a:r>
              <a:rPr lang="ja-JP" altLang="en-US" sz="1800" b="1" u="sng" dirty="0">
                <a:solidFill>
                  <a:srgbClr val="FF0000"/>
                </a:solidFill>
                <a:latin typeface="+mn-ea"/>
              </a:rPr>
              <a:t>１つ</a:t>
            </a:r>
            <a:r>
              <a:rPr lang="ja-JP" altLang="en-US" sz="1800" b="1" u="sng" dirty="0">
                <a:solidFill>
                  <a:srgbClr val="FF0000"/>
                </a:solidFill>
                <a:effectLst/>
                <a:latin typeface="+mn-ea"/>
              </a:rPr>
              <a:t>でも当てはまる方は</a:t>
            </a:r>
            <a:r>
              <a:rPr lang="en-US" altLang="ja-JP" sz="1800" b="1" u="sng" dirty="0">
                <a:solidFill>
                  <a:srgbClr val="FF0000"/>
                </a:solidFill>
                <a:latin typeface="+mn-ea"/>
              </a:rPr>
              <a:t>『</a:t>
            </a:r>
            <a:r>
              <a:rPr lang="ja-JP" altLang="en-US" sz="1800" b="1" u="sng" dirty="0">
                <a:solidFill>
                  <a:srgbClr val="FF0000"/>
                </a:solidFill>
                <a:effectLst/>
                <a:latin typeface="+mn-ea"/>
              </a:rPr>
              <a:t>ロマンス</a:t>
            </a:r>
            <a:r>
              <a:rPr lang="ja-JP" altLang="en-US" sz="1800" b="1" u="sng" dirty="0">
                <a:solidFill>
                  <a:srgbClr val="FF0000"/>
                </a:solidFill>
                <a:latin typeface="+mn-ea"/>
              </a:rPr>
              <a:t>投資</a:t>
            </a:r>
            <a:r>
              <a:rPr lang="ja-JP" altLang="en-US" sz="1800" b="1" u="sng" dirty="0">
                <a:solidFill>
                  <a:srgbClr val="FF0000"/>
                </a:solidFill>
                <a:effectLst/>
                <a:latin typeface="+mn-ea"/>
              </a:rPr>
              <a:t>詐欺</a:t>
            </a:r>
            <a:r>
              <a:rPr lang="en-US" altLang="ja-JP" sz="1800" b="1" u="sng" dirty="0">
                <a:solidFill>
                  <a:srgbClr val="FF0000"/>
                </a:solidFill>
                <a:effectLst/>
                <a:latin typeface="+mn-ea"/>
              </a:rPr>
              <a:t>』</a:t>
            </a:r>
            <a:r>
              <a:rPr lang="ja-JP" altLang="en-US" sz="1800" b="1" u="sng" dirty="0">
                <a:solidFill>
                  <a:srgbClr val="FF0000"/>
                </a:solidFill>
                <a:latin typeface="+mn-ea"/>
              </a:rPr>
              <a:t>で</a:t>
            </a:r>
            <a:r>
              <a:rPr lang="ja-JP" altLang="en-US" sz="1800" b="1" u="sng" dirty="0">
                <a:solidFill>
                  <a:srgbClr val="FF0000"/>
                </a:solidFill>
                <a:effectLst/>
                <a:latin typeface="+mn-ea"/>
              </a:rPr>
              <a:t>だまされ</a:t>
            </a:r>
            <a:endParaRPr lang="en-US" altLang="ja-JP" sz="1800" b="1" u="sng" dirty="0">
              <a:solidFill>
                <a:srgbClr val="FF0000"/>
              </a:solidFill>
              <a:effectLst/>
              <a:latin typeface="+mn-ea"/>
            </a:endParaRPr>
          </a:p>
          <a:p>
            <a:pPr rtl="0" eaLnBrk="1" latinLnBrk="0" hangingPunct="1"/>
            <a:r>
              <a:rPr lang="ja-JP" altLang="en-US" sz="1800" b="1" dirty="0">
                <a:solidFill>
                  <a:srgbClr val="FF0000"/>
                </a:solidFill>
                <a:effectLst/>
                <a:latin typeface="+mn-ea"/>
              </a:rPr>
              <a:t> </a:t>
            </a:r>
            <a:r>
              <a:rPr lang="ja-JP" altLang="en-US" sz="1800" b="1" u="sng" dirty="0">
                <a:solidFill>
                  <a:srgbClr val="FF0000"/>
                </a:solidFill>
                <a:effectLst/>
                <a:latin typeface="+mn-ea"/>
              </a:rPr>
              <a:t>ている可能性があります。すぐに警察に相談してください</a:t>
            </a:r>
            <a:r>
              <a:rPr lang="ja-JP" altLang="en-US" sz="1800" b="1" dirty="0">
                <a:solidFill>
                  <a:srgbClr val="FF0000"/>
                </a:solidFill>
                <a:latin typeface="+mn-ea"/>
              </a:rPr>
              <a:t>！</a:t>
            </a:r>
            <a:endParaRPr lang="ja-JP" altLang="ja-JP" sz="1800" dirty="0">
              <a:effectLst/>
              <a:latin typeface="+mn-ea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C5E0B1B2-5D11-4065-A614-666EE151F99A}"/>
              </a:ext>
            </a:extLst>
          </p:cNvPr>
          <p:cNvSpPr txBox="1"/>
          <p:nvPr/>
        </p:nvSpPr>
        <p:spPr>
          <a:xfrm>
            <a:off x="141698" y="8703882"/>
            <a:ext cx="65650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800" b="1" dirty="0">
                <a:latin typeface="+mn-ea"/>
              </a:rPr>
              <a:t>山形</a:t>
            </a:r>
            <a:r>
              <a:rPr kumimoji="1" lang="ja-JP" altLang="en-US" sz="1800" b="1" dirty="0">
                <a:latin typeface="+mn-ea"/>
              </a:rPr>
              <a:t>市　山形県警察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9C5A4D97-66C6-67A5-8B3C-E20AC6A3737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6520" y="1387346"/>
            <a:ext cx="1788782" cy="1523350"/>
          </a:xfrm>
          <a:prstGeom prst="rect">
            <a:avLst/>
          </a:prstGeom>
          <a:effectLst>
            <a:outerShdw blurRad="165100" dist="279400" dir="21540000" sy="23000" kx="-1200000" algn="bl" rotWithShape="0">
              <a:prstClr val="black">
                <a:alpha val="20000"/>
              </a:prstClr>
            </a:outerShdw>
          </a:effectLst>
        </p:spPr>
      </p:pic>
      <p:pic>
        <p:nvPicPr>
          <p:cNvPr id="10" name="図 9" descr="テキスト">
            <a:extLst>
              <a:ext uri="{FF2B5EF4-FFF2-40B4-BE49-F238E27FC236}">
                <a16:creationId xmlns:a16="http://schemas.microsoft.com/office/drawing/2014/main" id="{8968281C-BA11-C79B-E8B0-5ED5818F2F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14694">
            <a:off x="4438303" y="1686584"/>
            <a:ext cx="705216" cy="9248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06320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Template>Office Theme</Template>
  <TotalTime>0</TotalTime>
  <Words>313</Words>
  <PresentationFormat>画面に合わせる (4:3)</PresentationFormat>
  <Paragraphs>27</Paragraphs>
  <Slides>1</Slides>
  <Notes>0</Notes>
  <HiddenSlides>0</HiddenSlides>
  <MMClips>0</MMClips>
  <ScaleCrop>false</ScaleCrop>
  <HeadingPairs>
    <vt:vector baseType="variant" size="6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baseType="lpstr" size="9">
      <vt:lpstr>HGP創英角ﾎﾟｯﾌﾟ体</vt:lpstr>
      <vt:lpstr>HGS創英角ｺﾞｼｯｸUB</vt:lpstr>
      <vt:lpstr>ＭＳ ゴシック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mitype="http://purl.org/dc/dcmitype/" xmlns:dcterms="http://purl.org/dc/terms/" xmlns:xsi="http://www.w3.org/2001/XMLSchema-instance">
  <dcterms:created xsi:type="dcterms:W3CDTF">2026-03-02T02:33:45Z</dcterms:created>
  <dcterms:modified xsi:type="dcterms:W3CDTF">2026-03-03T01:06:46Z</dcterms:modified>
</cp:coreProperties>
</file>